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300" r:id="rId2"/>
    <p:sldId id="328" r:id="rId3"/>
    <p:sldId id="330" r:id="rId4"/>
    <p:sldId id="333" r:id="rId5"/>
    <p:sldId id="332" r:id="rId6"/>
    <p:sldId id="334" r:id="rId7"/>
    <p:sldId id="336" r:id="rId8"/>
    <p:sldId id="335" r:id="rId9"/>
    <p:sldId id="329" r:id="rId10"/>
    <p:sldId id="341" r:id="rId11"/>
    <p:sldId id="339" r:id="rId12"/>
    <p:sldId id="340" r:id="rId13"/>
    <p:sldId id="344" r:id="rId14"/>
    <p:sldId id="338" r:id="rId15"/>
    <p:sldId id="331" r:id="rId16"/>
    <p:sldId id="326" r:id="rId17"/>
    <p:sldId id="342" r:id="rId18"/>
    <p:sldId id="343" r:id="rId19"/>
    <p:sldId id="322" r:id="rId20"/>
    <p:sldId id="327" r:id="rId21"/>
    <p:sldId id="324" r:id="rId22"/>
    <p:sldId id="337" r:id="rId23"/>
    <p:sldId id="29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434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7692" autoAdjust="0"/>
  </p:normalViewPr>
  <p:slideViewPr>
    <p:cSldViewPr>
      <p:cViewPr varScale="1">
        <p:scale>
          <a:sx n="59" d="100"/>
          <a:sy n="59" d="100"/>
        </p:scale>
        <p:origin x="-81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ED596-BCDA-4A2F-9E8D-C626BE2FC387}" type="datetimeFigureOut">
              <a:rPr lang="en-US" smtClean="0"/>
              <a:pPr/>
              <a:t>10/31/2013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3CFEF9-C851-4629-A900-0EEB7DD75A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dx.doi.org/10.1146%2Fannurev.ps.41.020190.002221"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err="1" smtClean="0"/>
              <a:t>Digman</a:t>
            </a:r>
            <a:r>
              <a:rPr lang="en-AU" dirty="0" smtClean="0"/>
              <a:t>, J.M. (1990). "Personality structure: Emergence of the five-factor model". </a:t>
            </a:r>
            <a:r>
              <a:rPr lang="en-AU" i="1" dirty="0" smtClean="0"/>
              <a:t>Annual Review of Psychology</a:t>
            </a:r>
            <a:r>
              <a:rPr lang="en-AU" dirty="0" smtClean="0"/>
              <a:t> </a:t>
            </a:r>
            <a:r>
              <a:rPr lang="en-AU" b="1" dirty="0" smtClean="0"/>
              <a:t>41</a:t>
            </a:r>
            <a:r>
              <a:rPr lang="en-AU" dirty="0" smtClean="0"/>
              <a:t>: 417–440. doi:</a:t>
            </a:r>
            <a:r>
              <a:rPr lang="en-AU" dirty="0" smtClean="0">
                <a:hlinkClick r:id="rId3"/>
              </a:rPr>
              <a:t>10.1146/annurev.ps.41.020190.002221</a:t>
            </a:r>
            <a:endParaRPr lang="en-AU" dirty="0" smtClean="0"/>
          </a:p>
        </p:txBody>
      </p:sp>
      <p:sp>
        <p:nvSpPr>
          <p:cNvPr id="4" name="Slide Number Placeholder 3"/>
          <p:cNvSpPr>
            <a:spLocks noGrp="1"/>
          </p:cNvSpPr>
          <p:nvPr>
            <p:ph type="sldNum" sz="quarter" idx="10"/>
          </p:nvPr>
        </p:nvSpPr>
        <p:spPr/>
        <p:txBody>
          <a:bodyPr/>
          <a:lstStyle/>
          <a:p>
            <a:fld id="{FF3CFEF9-C851-4629-A900-0EEB7DD75A88}"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Fourth I</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1" dirty="0" smtClean="0"/>
              <a:t>Common land</a:t>
            </a:r>
            <a:r>
              <a:rPr lang="en-AU" dirty="0" smtClean="0"/>
              <a:t> (a </a:t>
            </a:r>
            <a:r>
              <a:rPr lang="en-AU" b="1" dirty="0" smtClean="0"/>
              <a:t>common</a:t>
            </a:r>
            <a:r>
              <a:rPr lang="en-AU" dirty="0" smtClean="0"/>
              <a:t>) is land owned collectively or by one person, but over which other people have certain traditional rights, such as to allow their livestock to graze upon it, to collect firewood, or to cut turf for fuel.</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1F4B8C-5230-41CC-A32E-2FF1A9D399FA}"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relationships are not simple, and the</a:t>
            </a:r>
            <a:r>
              <a:rPr lang="en-AU" baseline="0" dirty="0" smtClean="0"/>
              <a:t> list is not exhaustive.  </a:t>
            </a:r>
            <a:r>
              <a:rPr lang="en-AU" dirty="0" smtClean="0"/>
              <a:t>Open Design is an umbrella concept for software and hardware.  Open Science incorporates, data, access,</a:t>
            </a:r>
            <a:r>
              <a:rPr lang="en-AU" baseline="0" dirty="0" smtClean="0"/>
              <a:t> knowledge.  Open Education incorporates Open-Source, Knowledge, and Content.  (Content is more than access, it’s about reuse.)</a:t>
            </a: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Early 1980’s GNU, FSF, BSD.</a:t>
            </a:r>
          </a:p>
          <a:p>
            <a:r>
              <a:rPr lang="en-AU" dirty="0" smtClean="0"/>
              <a:t>1997, Bruce </a:t>
            </a:r>
            <a:r>
              <a:rPr lang="en-AU" dirty="0" err="1" smtClean="0"/>
              <a:t>Perens</a:t>
            </a:r>
            <a:r>
              <a:rPr lang="en-AU" dirty="0" smtClean="0"/>
              <a:t> launched the Open Hardware Certification Program.  Open Design Foundation 1999.</a:t>
            </a:r>
          </a:p>
          <a:p>
            <a:r>
              <a:rPr lang="en-AU" dirty="0" smtClean="0"/>
              <a:t>1875 Convention du </a:t>
            </a:r>
            <a:r>
              <a:rPr lang="en-AU" dirty="0" err="1" smtClean="0"/>
              <a:t>Mètre</a:t>
            </a:r>
            <a:r>
              <a:rPr lang="en-AU" dirty="0" smtClean="0"/>
              <a:t>?</a:t>
            </a:r>
          </a:p>
          <a:p>
            <a:r>
              <a:rPr lang="en-AU" dirty="0" smtClean="0"/>
              <a:t>In </a:t>
            </a:r>
            <a:r>
              <a:rPr lang="en-AU" dirty="0" smtClean="0"/>
              <a:t>1660 England established the Royal Society and in 1666 the French established the French Academy of Sciences. Academic Journals began, 1665 started</a:t>
            </a:r>
            <a:r>
              <a:rPr lang="en-AU" baseline="0" dirty="0" smtClean="0"/>
              <a:t> the</a:t>
            </a:r>
            <a:r>
              <a:rPr lang="en-AU" dirty="0" smtClean="0"/>
              <a:t> Philosophical Transactions of the Royal Society.</a:t>
            </a:r>
          </a:p>
          <a:p>
            <a:r>
              <a:rPr lang="en-AU" dirty="0" smtClean="0"/>
              <a:t>First International Polar Year 1882-83. http://www.arctic.noaa.gov/aro/ipy-1/</a:t>
            </a:r>
          </a:p>
          <a:p>
            <a:r>
              <a:rPr lang="en-AU" dirty="0" smtClean="0"/>
              <a:t>1966, Education Resources Information </a:t>
            </a:r>
            <a:r>
              <a:rPr lang="en-AU" dirty="0" err="1" smtClean="0"/>
              <a:t>Center</a:t>
            </a:r>
            <a:r>
              <a:rPr lang="en-AU" dirty="0" smtClean="0"/>
              <a:t> (ERIC)</a:t>
            </a:r>
          </a:p>
          <a:p>
            <a:r>
              <a:rPr lang="en-AU" dirty="0" smtClean="0"/>
              <a:t>1999 Open Publication</a:t>
            </a:r>
            <a:r>
              <a:rPr lang="en-AU" baseline="0" dirty="0" smtClean="0"/>
              <a:t> License (Open Content Project, David Wiley, now recommends CC)</a:t>
            </a:r>
          </a:p>
          <a:p>
            <a:r>
              <a:rPr lang="en-AU" dirty="0" smtClean="0"/>
              <a:t>... 2001 Creative Commons.</a:t>
            </a:r>
          </a:p>
          <a:p>
            <a:r>
              <a:rPr lang="en-AU" dirty="0" smtClean="0"/>
              <a:t>1919</a:t>
            </a:r>
            <a:r>
              <a:rPr lang="en-AU" baseline="0" dirty="0" smtClean="0"/>
              <a:t> </a:t>
            </a:r>
            <a:r>
              <a:rPr lang="en-AU" dirty="0" smtClean="0"/>
              <a:t>Bavarian Soviet Republic, WWI British reaction against secrecy.</a:t>
            </a:r>
          </a:p>
          <a:p>
            <a:endParaRPr lang="en-AU" dirty="0" smtClean="0"/>
          </a:p>
          <a:p>
            <a:r>
              <a:rPr lang="en-AU" dirty="0" smtClean="0"/>
              <a:t>Aside:  The photo is of Jimmy </a:t>
            </a:r>
            <a:r>
              <a:rPr lang="en-AU" dirty="0" err="1" smtClean="0"/>
              <a:t>McMillian</a:t>
            </a:r>
            <a:r>
              <a:rPr lang="en-AU" dirty="0" smtClean="0"/>
              <a:t> during an</a:t>
            </a:r>
            <a:r>
              <a:rPr lang="en-AU" baseline="0" dirty="0" smtClean="0"/>
              <a:t> </a:t>
            </a:r>
            <a:r>
              <a:rPr lang="en-AU" dirty="0" smtClean="0"/>
              <a:t>election</a:t>
            </a:r>
            <a:r>
              <a:rPr lang="en-AU" baseline="0" dirty="0" smtClean="0"/>
              <a:t> debate.</a:t>
            </a:r>
            <a:r>
              <a:rPr lang="en-AU" dirty="0" smtClean="0"/>
              <a:t> </a:t>
            </a:r>
            <a:r>
              <a:rPr lang="en-AU" b="1" dirty="0" smtClean="0"/>
              <a:t>“The Rent is Too Damn High”</a:t>
            </a:r>
            <a:r>
              <a:rPr lang="en-AU" dirty="0" smtClean="0"/>
              <a:t> is a political slogan adopted by Jimmy McMillan, a New York City resident and founder of the Rent Is Too Damn High Party who ran for New York’s state gubernatorial election in November 2010.</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Read “researchers” “communities”</a:t>
            </a:r>
            <a:r>
              <a:rPr lang="en-AU" baseline="0" dirty="0" smtClean="0"/>
              <a:t> “collaborators”</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2007 </a:t>
            </a:r>
            <a:r>
              <a:rPr lang="en-AU" dirty="0" err="1" smtClean="0"/>
              <a:t>iPhone</a:t>
            </a:r>
            <a:r>
              <a:rPr lang="en-AU" dirty="0" smtClean="0"/>
              <a:t> came out</a:t>
            </a:r>
            <a:r>
              <a:rPr lang="en-AU" baseline="0" dirty="0" smtClean="0"/>
              <a:t>.  Late 2008 first Android, came from behind.</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Open governance is not new.</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Do we live in a world were everyone is</a:t>
            </a:r>
            <a:r>
              <a:rPr lang="en-AU" baseline="0" dirty="0" smtClean="0"/>
              <a:t> free to participate in creating and recreating culture, or only the few who own that right?  </a:t>
            </a:r>
            <a:r>
              <a:rPr lang="en-AU" baseline="0" dirty="0" err="1" smtClean="0"/>
              <a:t>Lessig</a:t>
            </a:r>
            <a:r>
              <a:rPr lang="en-AU" baseline="0" dirty="0" smtClean="0"/>
              <a:t> argues the 20</a:t>
            </a:r>
            <a:r>
              <a:rPr lang="en-AU" baseline="30000" dirty="0" smtClean="0"/>
              <a:t>th</a:t>
            </a:r>
            <a:r>
              <a:rPr lang="en-AU" baseline="0" dirty="0" smtClean="0"/>
              <a:t> century was characterised by (read-only) copyright, access and distribution cartels.  (possibly Motion Picture Association of America, Recording Industry Association of America)</a:t>
            </a:r>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Open Content – for greater access and allowing educators to repurpose for local and new relevance</a:t>
            </a:r>
          </a:p>
          <a:p>
            <a:r>
              <a:rPr lang="en-AU" baseline="0" dirty="0" smtClean="0"/>
              <a:t>Open Source Technologies – platforms for access and sharing</a:t>
            </a:r>
          </a:p>
          <a:p>
            <a:r>
              <a:rPr lang="en-AU" baseline="0" dirty="0" smtClean="0"/>
              <a:t>Open Knowledge – sharing with educators and experts</a:t>
            </a:r>
          </a:p>
          <a:p>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Ministers of the Committee for Scientific</a:t>
            </a:r>
            <a:r>
              <a:rPr lang="en-AU" baseline="0" dirty="0" smtClean="0"/>
              <a:t> and Technological Policy, Organisation for Economic Cooperation and Development.</a:t>
            </a:r>
          </a:p>
          <a:p>
            <a:r>
              <a:rPr lang="en-US" dirty="0" smtClean="0"/>
              <a:t>http://acts.oecd.org/Instruments/ShowInstrumentView.aspx?InstrumentID=157&amp;Lang=en&amp;Book=False</a:t>
            </a:r>
          </a:p>
          <a:p>
            <a:endParaRPr lang="en-US" dirty="0"/>
          </a:p>
        </p:txBody>
      </p:sp>
      <p:sp>
        <p:nvSpPr>
          <p:cNvPr id="4" name="Slide Number Placeholder 3"/>
          <p:cNvSpPr>
            <a:spLocks noGrp="1"/>
          </p:cNvSpPr>
          <p:nvPr>
            <p:ph type="sldNum" sz="quarter" idx="10"/>
          </p:nvPr>
        </p:nvSpPr>
        <p:spPr/>
        <p:txBody>
          <a:bodyPr/>
          <a:lstStyle/>
          <a:p>
            <a:fld id="{FF3CFEF9-C851-4629-A900-0EEB7DD75A88}"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EC2A477-23D6-49FA-80CE-87D5E3EA5E05}" type="datetime1">
              <a:rPr lang="en-US" smtClean="0"/>
              <a:pPr/>
              <a:t>10/31/2013</a:t>
            </a:fld>
            <a:endParaRPr lang="en-US"/>
          </a:p>
        </p:txBody>
      </p:sp>
      <p:sp>
        <p:nvSpPr>
          <p:cNvPr id="5" name="Footer Placeholder 4"/>
          <p:cNvSpPr>
            <a:spLocks noGrp="1"/>
          </p:cNvSpPr>
          <p:nvPr>
            <p:ph type="ftr" sz="quarter" idx="11"/>
          </p:nvPr>
        </p:nvSpPr>
        <p:spPr/>
        <p:txBody>
          <a:bodyPr/>
          <a:lstStyle/>
          <a:p>
            <a:r>
              <a:rPr lang="en-US" smtClean="0"/>
              <a:t>Lyle.Winton@vu.edu.au</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7533E8B-4FEF-4CF0-875A-26626F87C619}" type="datetime1">
              <a:rPr lang="en-US" smtClean="0"/>
              <a:pPr/>
              <a:t>10/31/2013</a:t>
            </a:fld>
            <a:endParaRPr lang="en-US"/>
          </a:p>
        </p:txBody>
      </p:sp>
      <p:sp>
        <p:nvSpPr>
          <p:cNvPr id="5" name="Footer Placeholder 4"/>
          <p:cNvSpPr>
            <a:spLocks noGrp="1"/>
          </p:cNvSpPr>
          <p:nvPr>
            <p:ph type="ftr" sz="quarter" idx="11"/>
          </p:nvPr>
        </p:nvSpPr>
        <p:spPr/>
        <p:txBody>
          <a:bodyPr/>
          <a:lstStyle/>
          <a:p>
            <a:r>
              <a:rPr lang="en-US" smtClean="0"/>
              <a:t>Lyle.Winton@vu.edu.au</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C30893-AA04-4DF9-83DF-388336D8740E}" type="datetime1">
              <a:rPr lang="en-US" smtClean="0"/>
              <a:pPr/>
              <a:t>10/31/2013</a:t>
            </a:fld>
            <a:endParaRPr lang="en-US"/>
          </a:p>
        </p:txBody>
      </p:sp>
      <p:sp>
        <p:nvSpPr>
          <p:cNvPr id="5" name="Footer Placeholder 4"/>
          <p:cNvSpPr>
            <a:spLocks noGrp="1"/>
          </p:cNvSpPr>
          <p:nvPr>
            <p:ph type="ftr" sz="quarter" idx="11"/>
          </p:nvPr>
        </p:nvSpPr>
        <p:spPr/>
        <p:txBody>
          <a:bodyPr/>
          <a:lstStyle/>
          <a:p>
            <a:r>
              <a:rPr lang="en-US" smtClean="0"/>
              <a:t>Lyle.Winton@vu.edu.au</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0D91A7-D83E-40D3-BA10-5146CD25CA78}" type="datetime1">
              <a:rPr lang="en-US" smtClean="0"/>
              <a:pPr/>
              <a:t>10/31/2013</a:t>
            </a:fld>
            <a:endParaRPr lang="en-US"/>
          </a:p>
        </p:txBody>
      </p:sp>
      <p:sp>
        <p:nvSpPr>
          <p:cNvPr id="5" name="Footer Placeholder 4"/>
          <p:cNvSpPr>
            <a:spLocks noGrp="1"/>
          </p:cNvSpPr>
          <p:nvPr>
            <p:ph type="ftr" sz="quarter" idx="11"/>
          </p:nvPr>
        </p:nvSpPr>
        <p:spPr/>
        <p:txBody>
          <a:bodyPr/>
          <a:lstStyle/>
          <a:p>
            <a:r>
              <a:rPr lang="en-US" smtClean="0"/>
              <a:t>Lyle.Winton@vu.edu.au</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C364385-B0CF-4D95-A950-C03662AAB9BE}" type="datetime1">
              <a:rPr lang="en-US" smtClean="0"/>
              <a:pPr/>
              <a:t>10/31/2013</a:t>
            </a:fld>
            <a:endParaRPr lang="en-US"/>
          </a:p>
        </p:txBody>
      </p:sp>
      <p:sp>
        <p:nvSpPr>
          <p:cNvPr id="5" name="Footer Placeholder 4"/>
          <p:cNvSpPr>
            <a:spLocks noGrp="1"/>
          </p:cNvSpPr>
          <p:nvPr>
            <p:ph type="ftr" sz="quarter" idx="11"/>
          </p:nvPr>
        </p:nvSpPr>
        <p:spPr/>
        <p:txBody>
          <a:bodyPr/>
          <a:lstStyle/>
          <a:p>
            <a:r>
              <a:rPr lang="en-US" smtClean="0"/>
              <a:t>Lyle.Winton@vu.edu.au</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9D6DBB8-62C3-4585-A1B1-4D91A2C598DA}" type="datetime1">
              <a:rPr lang="en-US" smtClean="0"/>
              <a:pPr/>
              <a:t>10/31/2013</a:t>
            </a:fld>
            <a:endParaRPr lang="en-US"/>
          </a:p>
        </p:txBody>
      </p:sp>
      <p:sp>
        <p:nvSpPr>
          <p:cNvPr id="6" name="Footer Placeholder 5"/>
          <p:cNvSpPr>
            <a:spLocks noGrp="1"/>
          </p:cNvSpPr>
          <p:nvPr>
            <p:ph type="ftr" sz="quarter" idx="11"/>
          </p:nvPr>
        </p:nvSpPr>
        <p:spPr/>
        <p:txBody>
          <a:bodyPr/>
          <a:lstStyle/>
          <a:p>
            <a:r>
              <a:rPr lang="en-US" smtClean="0"/>
              <a:t>Lyle.Winton@vu.edu.au</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42CDB80-43C8-41A0-A553-601D23709660}" type="datetime1">
              <a:rPr lang="en-US" smtClean="0"/>
              <a:pPr/>
              <a:t>10/31/2013</a:t>
            </a:fld>
            <a:endParaRPr lang="en-US"/>
          </a:p>
        </p:txBody>
      </p:sp>
      <p:sp>
        <p:nvSpPr>
          <p:cNvPr id="8" name="Footer Placeholder 7"/>
          <p:cNvSpPr>
            <a:spLocks noGrp="1"/>
          </p:cNvSpPr>
          <p:nvPr>
            <p:ph type="ftr" sz="quarter" idx="11"/>
          </p:nvPr>
        </p:nvSpPr>
        <p:spPr/>
        <p:txBody>
          <a:bodyPr/>
          <a:lstStyle/>
          <a:p>
            <a:r>
              <a:rPr lang="en-US" smtClean="0"/>
              <a:t>Lyle.Winton@vu.edu.au</a:t>
            </a: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46E5FF0-299B-4EBF-907E-71CA8677FC18}" type="datetime1">
              <a:rPr lang="en-US" smtClean="0"/>
              <a:pPr/>
              <a:t>10/31/2013</a:t>
            </a:fld>
            <a:endParaRPr lang="en-US"/>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FB56180-CBA2-41E6-B954-02D03F65DA61}" type="datetime1">
              <a:rPr lang="en-US" smtClean="0"/>
              <a:pPr/>
              <a:t>10/31/2013</a:t>
            </a:fld>
            <a:endParaRPr lang="en-US"/>
          </a:p>
        </p:txBody>
      </p:sp>
      <p:sp>
        <p:nvSpPr>
          <p:cNvPr id="3" name="Footer Placeholder 2"/>
          <p:cNvSpPr>
            <a:spLocks noGrp="1"/>
          </p:cNvSpPr>
          <p:nvPr>
            <p:ph type="ftr" sz="quarter" idx="11"/>
          </p:nvPr>
        </p:nvSpPr>
        <p:spPr/>
        <p:txBody>
          <a:bodyPr/>
          <a:lstStyle/>
          <a:p>
            <a:r>
              <a:rPr lang="en-US" smtClean="0"/>
              <a:t>Lyle.Winton@vu.edu.au</a:t>
            </a: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EC9F17-4D20-4406-9035-BAD1D2CACD30}" type="datetime1">
              <a:rPr lang="en-US" smtClean="0"/>
              <a:pPr/>
              <a:t>10/31/2013</a:t>
            </a:fld>
            <a:endParaRPr lang="en-US"/>
          </a:p>
        </p:txBody>
      </p:sp>
      <p:sp>
        <p:nvSpPr>
          <p:cNvPr id="6" name="Footer Placeholder 5"/>
          <p:cNvSpPr>
            <a:spLocks noGrp="1"/>
          </p:cNvSpPr>
          <p:nvPr>
            <p:ph type="ftr" sz="quarter" idx="11"/>
          </p:nvPr>
        </p:nvSpPr>
        <p:spPr/>
        <p:txBody>
          <a:bodyPr/>
          <a:lstStyle/>
          <a:p>
            <a:r>
              <a:rPr lang="en-US" smtClean="0"/>
              <a:t>Lyle.Winton@vu.edu.au</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C791786-1A1C-47CD-8A8A-641912E7FC7B}" type="datetime1">
              <a:rPr lang="en-US" smtClean="0"/>
              <a:pPr/>
              <a:t>10/31/2013</a:t>
            </a:fld>
            <a:endParaRPr lang="en-US"/>
          </a:p>
        </p:txBody>
      </p:sp>
      <p:sp>
        <p:nvSpPr>
          <p:cNvPr id="6" name="Footer Placeholder 5"/>
          <p:cNvSpPr>
            <a:spLocks noGrp="1"/>
          </p:cNvSpPr>
          <p:nvPr>
            <p:ph type="ftr" sz="quarter" idx="11"/>
          </p:nvPr>
        </p:nvSpPr>
        <p:spPr/>
        <p:txBody>
          <a:bodyPr/>
          <a:lstStyle/>
          <a:p>
            <a:r>
              <a:rPr lang="en-US" smtClean="0"/>
              <a:t>Lyle.Winton@vu.edu.au</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3" descr="FOOTER.jpg"/>
          <p:cNvPicPr>
            <a:picLocks noChangeAspect="1"/>
          </p:cNvPicPr>
          <p:nvPr userDrawn="1"/>
        </p:nvPicPr>
        <p:blipFill>
          <a:blip r:embed="rId13" cstate="print"/>
          <a:srcRect/>
          <a:stretch>
            <a:fillRect/>
          </a:stretch>
        </p:blipFill>
        <p:spPr bwMode="auto">
          <a:xfrm>
            <a:off x="304800" y="6124575"/>
            <a:ext cx="8534400" cy="733425"/>
          </a:xfrm>
          <a:prstGeom prst="rect">
            <a:avLst/>
          </a:prstGeom>
          <a:noFill/>
          <a:ln w="9525">
            <a:noFill/>
            <a:miter lim="800000"/>
            <a:headEnd/>
            <a:tailEnd/>
          </a:ln>
        </p:spPr>
      </p:pic>
      <p:sp>
        <p:nvSpPr>
          <p:cNvPr id="14" name="Title 1"/>
          <p:cNvSpPr txBox="1">
            <a:spLocks/>
          </p:cNvSpPr>
          <p:nvPr userDrawn="1"/>
        </p:nvSpPr>
        <p:spPr bwMode="auto">
          <a:xfrm>
            <a:off x="0" y="0"/>
            <a:ext cx="9144000" cy="1417638"/>
          </a:xfrm>
          <a:prstGeom prst="rect">
            <a:avLst/>
          </a:prstGeom>
          <a:solidFill>
            <a:srgbClr val="0070C0"/>
          </a:solidFill>
          <a:ln>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5000"/>
              </a:lnSpc>
              <a:spcBef>
                <a:spcPct val="0"/>
              </a:spcBef>
              <a:spcAft>
                <a:spcPct val="0"/>
              </a:spcAft>
              <a:buClrTx/>
              <a:buSzTx/>
              <a:buFontTx/>
              <a:buNone/>
              <a:tabLst/>
              <a:defRPr/>
            </a:pPr>
            <a:endParaRPr kumimoji="0" lang="en-AU" sz="3200" b="0" i="0" u="none" strike="noStrike" kern="0" cap="none" spc="0" normalizeH="0" baseline="0" noProof="0" dirty="0" smtClean="0">
              <a:ln>
                <a:noFill/>
              </a:ln>
              <a:solidFill>
                <a:schemeClr val="bg1"/>
              </a:solidFill>
              <a:effectLst/>
              <a:uLnTx/>
              <a:uFillTx/>
              <a:latin typeface="+mj-lt"/>
              <a:ea typeface="ＭＳ Ｐゴシック" charset="-128"/>
              <a:cs typeface="ＭＳ Ｐゴシック" charset="-128"/>
            </a:endParaRPr>
          </a:p>
        </p:txBody>
      </p:sp>
      <p:sp>
        <p:nvSpPr>
          <p:cNvPr id="2" name="Title Placeholder 1"/>
          <p:cNvSpPr>
            <a:spLocks noGrp="1"/>
          </p:cNvSpPr>
          <p:nvPr>
            <p:ph type="title"/>
          </p:nvPr>
        </p:nvSpPr>
        <p:spPr>
          <a:xfrm>
            <a:off x="457200" y="304800"/>
            <a:ext cx="8229600" cy="8842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462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Lyle.Winton@vu.edu.au</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ted.com/talks/larry_lessig_says_the_law_is_strangling_creativity.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slideshare.net/hfordsa/isummit-08-keynote" TargetMode="External"/><Relationship Id="rId4" Type="http://schemas.openxmlformats.org/officeDocument/2006/relationships/hyperlink" Target="http://mitpress.mit.edu/sites/default/files/titles/content/9780262515016_Open_Access_Edition.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sz="3200" dirty="0" smtClean="0">
                <a:solidFill>
                  <a:schemeClr val="tx1"/>
                </a:solidFill>
              </a:rPr>
              <a:t>the</a:t>
            </a:r>
            <a:r>
              <a:rPr lang="en-AU" dirty="0" smtClean="0">
                <a:solidFill>
                  <a:schemeClr val="tx1"/>
                </a:solidFill>
              </a:rPr>
              <a:t> Open Movement(s)</a:t>
            </a:r>
            <a:endParaRPr lang="en-US" dirty="0">
              <a:solidFill>
                <a:schemeClr val="tx1"/>
              </a:solidFill>
            </a:endParaRPr>
          </a:p>
        </p:txBody>
      </p:sp>
      <p:sp>
        <p:nvSpPr>
          <p:cNvPr id="3" name="Subtitle 2"/>
          <p:cNvSpPr>
            <a:spLocks noGrp="1"/>
          </p:cNvSpPr>
          <p:nvPr>
            <p:ph type="subTitle" idx="1"/>
          </p:nvPr>
        </p:nvSpPr>
        <p:spPr>
          <a:xfrm>
            <a:off x="1066800" y="3886200"/>
            <a:ext cx="7010400" cy="1752600"/>
          </a:xfrm>
        </p:spPr>
        <p:txBody>
          <a:bodyPr/>
          <a:lstStyle/>
          <a:p>
            <a:r>
              <a:rPr lang="en-AU" dirty="0" smtClean="0"/>
              <a:t>Dr Lyle Winton</a:t>
            </a:r>
          </a:p>
          <a:p>
            <a:r>
              <a:rPr lang="en-AU" dirty="0" smtClean="0"/>
              <a:t>Associate Director, Office for Research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this a Human Right?</a:t>
            </a:r>
            <a:endParaRPr lang="en-US" dirty="0"/>
          </a:p>
        </p:txBody>
      </p:sp>
      <p:sp>
        <p:nvSpPr>
          <p:cNvPr id="3" name="Content Placeholder 2"/>
          <p:cNvSpPr>
            <a:spLocks noGrp="1"/>
          </p:cNvSpPr>
          <p:nvPr>
            <p:ph idx="1"/>
          </p:nvPr>
        </p:nvSpPr>
        <p:spPr>
          <a:xfrm>
            <a:off x="457200" y="1646237"/>
            <a:ext cx="5181600" cy="4525963"/>
          </a:xfrm>
        </p:spPr>
        <p:txBody>
          <a:bodyPr/>
          <a:lstStyle/>
          <a:p>
            <a:r>
              <a:rPr lang="en-AU" dirty="0" smtClean="0"/>
              <a:t>OAK Law Project Report 1</a:t>
            </a:r>
            <a:br>
              <a:rPr lang="en-AU" dirty="0" smtClean="0"/>
            </a:br>
            <a:r>
              <a:rPr lang="en-AU" dirty="0" smtClean="0"/>
              <a:t>“Legal Framework for Open Access” 2006</a:t>
            </a:r>
          </a:p>
          <a:p>
            <a:endParaRPr lang="en-AU" dirty="0" smtClean="0"/>
          </a:p>
          <a:p>
            <a:r>
              <a:rPr lang="en-AU" dirty="0" smtClean="0"/>
              <a:t>(found in QUT’s institutional repository)</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pic>
        <p:nvPicPr>
          <p:cNvPr id="68610" name="Picture 2"/>
          <p:cNvPicPr>
            <a:picLocks noChangeAspect="1" noChangeArrowheads="1"/>
          </p:cNvPicPr>
          <p:nvPr/>
        </p:nvPicPr>
        <p:blipFill>
          <a:blip r:embed="rId3" cstate="print"/>
          <a:srcRect l="30469" t="6000" r="32031" b="2000"/>
          <a:stretch>
            <a:fillRect/>
          </a:stretch>
        </p:blipFill>
        <p:spPr bwMode="auto">
          <a:xfrm>
            <a:off x="5638800" y="1600200"/>
            <a:ext cx="3233530" cy="4648200"/>
          </a:xfrm>
          <a:prstGeom prst="rect">
            <a:avLst/>
          </a:prstGeom>
          <a:noFill/>
          <a:ln w="9525">
            <a:noFill/>
            <a:miter lim="800000"/>
            <a:headEnd/>
            <a:tailEnd/>
          </a:ln>
        </p:spPr>
      </p:pic>
      <p:pic>
        <p:nvPicPr>
          <p:cNvPr id="68611" name="Picture 3"/>
          <p:cNvPicPr>
            <a:picLocks noChangeAspect="1" noChangeArrowheads="1"/>
          </p:cNvPicPr>
          <p:nvPr/>
        </p:nvPicPr>
        <p:blipFill>
          <a:blip r:embed="rId4" cstate="print"/>
          <a:srcRect l="3125" t="56667" r="3125" b="12667"/>
          <a:stretch>
            <a:fillRect/>
          </a:stretch>
        </p:blipFill>
        <p:spPr bwMode="auto">
          <a:xfrm>
            <a:off x="381000" y="5181600"/>
            <a:ext cx="4800600" cy="92011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this a Human Right?</a:t>
            </a:r>
            <a:endParaRPr lang="en-US" dirty="0"/>
          </a:p>
        </p:txBody>
      </p:sp>
      <p:sp>
        <p:nvSpPr>
          <p:cNvPr id="3" name="Content Placeholder 2"/>
          <p:cNvSpPr>
            <a:spLocks noGrp="1"/>
          </p:cNvSpPr>
          <p:nvPr>
            <p:ph idx="1"/>
          </p:nvPr>
        </p:nvSpPr>
        <p:spPr/>
        <p:txBody>
          <a:bodyPr>
            <a:normAutofit fontScale="85000" lnSpcReduction="20000"/>
          </a:bodyPr>
          <a:lstStyle/>
          <a:p>
            <a:r>
              <a:rPr lang="en-AU" b="1" dirty="0" smtClean="0"/>
              <a:t>The Universal Declaration of Human Rights</a:t>
            </a:r>
            <a:r>
              <a:rPr lang="en-AU" dirty="0" smtClean="0"/>
              <a:t> (UN, 1948)</a:t>
            </a:r>
          </a:p>
          <a:p>
            <a:pPr lvl="1"/>
            <a:r>
              <a:rPr lang="en-AU" dirty="0" smtClean="0"/>
              <a:t>Article 26</a:t>
            </a:r>
            <a:br>
              <a:rPr lang="en-AU" dirty="0" smtClean="0"/>
            </a:br>
            <a:r>
              <a:rPr lang="en-AU" i="1" dirty="0" smtClean="0"/>
              <a:t>    (1</a:t>
            </a:r>
            <a:r>
              <a:rPr lang="en-AU" i="1" dirty="0" smtClean="0"/>
              <a:t>) Everyone has the </a:t>
            </a:r>
            <a:r>
              <a:rPr lang="en-AU" i="1" u="sng" dirty="0" smtClean="0"/>
              <a:t>right to education</a:t>
            </a:r>
            <a:r>
              <a:rPr lang="en-AU" i="1" dirty="0" smtClean="0"/>
              <a:t>. </a:t>
            </a:r>
            <a:r>
              <a:rPr lang="en-AU" i="1" dirty="0" smtClean="0"/>
              <a:t>... </a:t>
            </a:r>
            <a:r>
              <a:rPr lang="en-AU" i="1" dirty="0" smtClean="0"/>
              <a:t>Technical and professional education shall be made generally available and higher education shall be </a:t>
            </a:r>
            <a:r>
              <a:rPr lang="en-AU" i="1" u="sng" dirty="0" smtClean="0"/>
              <a:t>equally accessible to all</a:t>
            </a:r>
            <a:r>
              <a:rPr lang="en-AU" i="1" dirty="0" smtClean="0"/>
              <a:t> on the basis of merit</a:t>
            </a:r>
            <a:r>
              <a:rPr lang="en-AU" i="1" dirty="0" smtClean="0"/>
              <a:t>.</a:t>
            </a:r>
          </a:p>
          <a:p>
            <a:pPr lvl="2">
              <a:buNone/>
            </a:pPr>
            <a:r>
              <a:rPr lang="en-AU" dirty="0" smtClean="0"/>
              <a:t>  ...</a:t>
            </a:r>
          </a:p>
          <a:p>
            <a:pPr lvl="1"/>
            <a:r>
              <a:rPr lang="en-AU" dirty="0" smtClean="0"/>
              <a:t>Article 27</a:t>
            </a:r>
            <a:r>
              <a:rPr lang="en-AU" dirty="0" smtClean="0"/>
              <a:t>.</a:t>
            </a:r>
            <a:br>
              <a:rPr lang="en-AU" dirty="0" smtClean="0"/>
            </a:br>
            <a:r>
              <a:rPr lang="en-AU" dirty="0" smtClean="0"/>
              <a:t>    </a:t>
            </a:r>
            <a:r>
              <a:rPr lang="en-AU" i="1" dirty="0" smtClean="0"/>
              <a:t>(1) Everyone has the </a:t>
            </a:r>
            <a:r>
              <a:rPr lang="en-AU" i="1" u="sng" dirty="0" smtClean="0"/>
              <a:t>right freely to participate in the cultural life</a:t>
            </a:r>
            <a:r>
              <a:rPr lang="en-AU" i="1" dirty="0" smtClean="0"/>
              <a:t> of the community, to enjoy the arts and to </a:t>
            </a:r>
            <a:r>
              <a:rPr lang="en-AU" i="1" u="sng" dirty="0" smtClean="0"/>
              <a:t>share in scientific advancement and its benefits</a:t>
            </a:r>
            <a:r>
              <a:rPr lang="en-AU" i="1" dirty="0" smtClean="0"/>
              <a:t>.</a:t>
            </a:r>
            <a:br>
              <a:rPr lang="en-AU" i="1" dirty="0" smtClean="0"/>
            </a:br>
            <a:r>
              <a:rPr lang="en-AU" i="1" dirty="0" smtClean="0"/>
              <a:t>    </a:t>
            </a:r>
            <a:r>
              <a:rPr lang="en-AU" i="1" dirty="0" smtClean="0"/>
              <a:t>(2) Everyone has the </a:t>
            </a:r>
            <a:r>
              <a:rPr lang="en-AU" i="1" u="sng" dirty="0" smtClean="0"/>
              <a:t>right to the protection of the moral and material interests</a:t>
            </a:r>
            <a:r>
              <a:rPr lang="en-AU" i="1" dirty="0" smtClean="0"/>
              <a:t> resulting from any scientific, literary or artistic production of which he is the author.</a:t>
            </a:r>
          </a:p>
          <a:p>
            <a:pPr lvl="1"/>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this a Human Right?</a:t>
            </a:r>
            <a:endParaRPr lang="en-US" dirty="0"/>
          </a:p>
        </p:txBody>
      </p:sp>
      <p:sp>
        <p:nvSpPr>
          <p:cNvPr id="3" name="Content Placeholder 2"/>
          <p:cNvSpPr>
            <a:spLocks noGrp="1"/>
          </p:cNvSpPr>
          <p:nvPr>
            <p:ph idx="1"/>
          </p:nvPr>
        </p:nvSpPr>
        <p:spPr/>
        <p:txBody>
          <a:bodyPr>
            <a:normAutofit fontScale="85000" lnSpcReduction="20000"/>
          </a:bodyPr>
          <a:lstStyle/>
          <a:p>
            <a:r>
              <a:rPr lang="en-AU" b="1" dirty="0" smtClean="0"/>
              <a:t>Charter of Fundamental Rights of the European Union</a:t>
            </a:r>
            <a:r>
              <a:rPr lang="en-AU" dirty="0" smtClean="0"/>
              <a:t> (2000)</a:t>
            </a:r>
          </a:p>
          <a:p>
            <a:pPr lvl="1"/>
            <a:r>
              <a:rPr lang="en-AU" dirty="0" smtClean="0"/>
              <a:t>Article 11</a:t>
            </a:r>
          </a:p>
          <a:p>
            <a:pPr lvl="2"/>
            <a:r>
              <a:rPr lang="en-AU" dirty="0" smtClean="0"/>
              <a:t>“</a:t>
            </a:r>
            <a:r>
              <a:rPr lang="en-AU" i="1" dirty="0" smtClean="0"/>
              <a:t>Everyone </a:t>
            </a:r>
            <a:r>
              <a:rPr lang="en-AU" i="1" dirty="0" smtClean="0"/>
              <a:t>has the right to freedom of expression. This right shall include freedom to </a:t>
            </a:r>
            <a:r>
              <a:rPr lang="en-AU" i="1" dirty="0" smtClean="0"/>
              <a:t>hold opinions </a:t>
            </a:r>
            <a:r>
              <a:rPr lang="en-AU" i="1" dirty="0" smtClean="0"/>
              <a:t>and </a:t>
            </a:r>
            <a:r>
              <a:rPr lang="en-AU" i="1" u="sng" dirty="0" smtClean="0"/>
              <a:t>to receive and impart information and ideas</a:t>
            </a:r>
            <a:r>
              <a:rPr lang="en-AU" i="1" dirty="0" smtClean="0"/>
              <a:t> without interference by public authority </a:t>
            </a:r>
            <a:r>
              <a:rPr lang="en-AU" i="1" dirty="0" smtClean="0"/>
              <a:t> and </a:t>
            </a:r>
            <a:r>
              <a:rPr lang="en-AU" i="1" dirty="0" smtClean="0"/>
              <a:t>regardless of </a:t>
            </a:r>
            <a:r>
              <a:rPr lang="en-AU" i="1" dirty="0" smtClean="0"/>
              <a:t>frontiers.</a:t>
            </a:r>
            <a:r>
              <a:rPr lang="en-AU" dirty="0" smtClean="0"/>
              <a:t>”</a:t>
            </a:r>
          </a:p>
          <a:p>
            <a:pPr lvl="2"/>
            <a:r>
              <a:rPr lang="en-AU" dirty="0" smtClean="0"/>
              <a:t>From European Convention on Human </a:t>
            </a:r>
            <a:r>
              <a:rPr lang="en-AU" dirty="0" smtClean="0"/>
              <a:t>Rights (1950)</a:t>
            </a:r>
          </a:p>
          <a:p>
            <a:pPr lvl="1"/>
            <a:r>
              <a:rPr lang="en-AU" dirty="0" smtClean="0"/>
              <a:t>Article 13</a:t>
            </a:r>
          </a:p>
          <a:p>
            <a:pPr lvl="2"/>
            <a:r>
              <a:rPr lang="en-AU" dirty="0" smtClean="0"/>
              <a:t>“</a:t>
            </a:r>
            <a:r>
              <a:rPr lang="en-AU" i="1" dirty="0" smtClean="0"/>
              <a:t>The </a:t>
            </a:r>
            <a:r>
              <a:rPr lang="en-AU" i="1" u="sng" dirty="0" smtClean="0"/>
              <a:t>arts and scientific research shall be free</a:t>
            </a:r>
            <a:r>
              <a:rPr lang="en-AU" i="1" dirty="0" smtClean="0"/>
              <a:t> of constraint. Academic freedom shall be </a:t>
            </a:r>
            <a:r>
              <a:rPr lang="en-AU" i="1" dirty="0" smtClean="0"/>
              <a:t>respected.</a:t>
            </a:r>
            <a:r>
              <a:rPr lang="en-AU" dirty="0" smtClean="0"/>
              <a:t>”</a:t>
            </a:r>
          </a:p>
          <a:p>
            <a:pPr lvl="1"/>
            <a:r>
              <a:rPr lang="en-AU" dirty="0" smtClean="0"/>
              <a:t>Article 14</a:t>
            </a:r>
          </a:p>
          <a:p>
            <a:pPr lvl="2"/>
            <a:r>
              <a:rPr lang="en-AU" dirty="0" smtClean="0"/>
              <a:t>“</a:t>
            </a:r>
            <a:r>
              <a:rPr lang="en-AU" i="1" dirty="0" smtClean="0"/>
              <a:t>Everyone has the </a:t>
            </a:r>
            <a:r>
              <a:rPr lang="en-AU" i="1" u="sng" dirty="0" smtClean="0"/>
              <a:t>right to education</a:t>
            </a:r>
            <a:r>
              <a:rPr lang="en-AU" i="1" dirty="0" smtClean="0"/>
              <a:t> and to have access to vocational and continuing training</a:t>
            </a:r>
            <a:r>
              <a:rPr lang="en-AU" i="1" dirty="0" smtClean="0"/>
              <a:t>.</a:t>
            </a:r>
            <a:r>
              <a:rPr lang="en-AU" dirty="0" smtClean="0"/>
              <a:t>”</a:t>
            </a:r>
          </a:p>
          <a:p>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this a Human Right?</a:t>
            </a:r>
            <a:endParaRPr lang="en-US" dirty="0"/>
          </a:p>
        </p:txBody>
      </p:sp>
      <p:sp>
        <p:nvSpPr>
          <p:cNvPr id="3" name="Content Placeholder 2"/>
          <p:cNvSpPr>
            <a:spLocks noGrp="1"/>
          </p:cNvSpPr>
          <p:nvPr>
            <p:ph idx="1"/>
          </p:nvPr>
        </p:nvSpPr>
        <p:spPr/>
        <p:txBody>
          <a:bodyPr>
            <a:normAutofit fontScale="85000" lnSpcReduction="10000"/>
          </a:bodyPr>
          <a:lstStyle/>
          <a:p>
            <a:r>
              <a:rPr lang="en-AU" b="1" dirty="0" smtClean="0"/>
              <a:t>Healthcare Information for All by 2015 </a:t>
            </a:r>
            <a:r>
              <a:rPr lang="en-AU" dirty="0" smtClean="0"/>
              <a:t> (HIFA2015)</a:t>
            </a:r>
          </a:p>
          <a:p>
            <a:pPr lvl="1"/>
            <a:r>
              <a:rPr lang="en-AU" dirty="0" smtClean="0"/>
              <a:t>10000 individuals &amp; 184 organisations, 167 countries</a:t>
            </a:r>
          </a:p>
          <a:p>
            <a:pPr lvl="1"/>
            <a:r>
              <a:rPr lang="en-AU" dirty="0" smtClean="0"/>
              <a:t>The </a:t>
            </a:r>
            <a:r>
              <a:rPr lang="en-AU" u="sng" dirty="0" smtClean="0"/>
              <a:t>right to healthcare information</a:t>
            </a:r>
            <a:r>
              <a:rPr lang="en-AU" dirty="0" smtClean="0"/>
              <a:t>.</a:t>
            </a:r>
          </a:p>
          <a:p>
            <a:pPr lvl="1"/>
            <a:r>
              <a:rPr lang="en-AU" dirty="0" smtClean="0"/>
              <a:t>UDHR 1948</a:t>
            </a:r>
            <a:r>
              <a:rPr lang="en-AU" dirty="0" smtClean="0"/>
              <a:t>: “</a:t>
            </a:r>
            <a:r>
              <a:rPr lang="en-AU" i="1" dirty="0" smtClean="0"/>
              <a:t>Everyone has the right to a standard of living adequate for the health and well-being of himself and of his family, including food, clothing, housing and </a:t>
            </a:r>
            <a:r>
              <a:rPr lang="en-AU" i="1" u="sng" dirty="0" smtClean="0"/>
              <a:t>medical care</a:t>
            </a:r>
            <a:r>
              <a:rPr lang="en-AU" i="1" dirty="0" smtClean="0"/>
              <a:t>.</a:t>
            </a:r>
            <a:r>
              <a:rPr lang="en-AU" dirty="0" smtClean="0"/>
              <a:t>”</a:t>
            </a:r>
          </a:p>
          <a:p>
            <a:pPr lvl="1"/>
            <a:r>
              <a:rPr lang="en-AU" dirty="0" smtClean="0"/>
              <a:t>“Tens of thousands of people die every day, often for the simple reason that the parent, carer or health worker lacks the information and knowledge they need to save them</a:t>
            </a:r>
            <a:r>
              <a:rPr lang="en-AU" dirty="0" smtClean="0"/>
              <a:t>”</a:t>
            </a:r>
          </a:p>
          <a:p>
            <a:pPr lvl="1"/>
            <a:r>
              <a:rPr lang="en-AU" dirty="0" smtClean="0"/>
              <a:t>Access </a:t>
            </a:r>
            <a:r>
              <a:rPr lang="en-AU" dirty="0" smtClean="0"/>
              <a:t>to </a:t>
            </a:r>
            <a:r>
              <a:rPr lang="en-AU" dirty="0" smtClean="0"/>
              <a:t>original </a:t>
            </a:r>
            <a:r>
              <a:rPr lang="en-AU" u="sng" dirty="0" smtClean="0"/>
              <a:t>medical research</a:t>
            </a:r>
            <a:r>
              <a:rPr lang="en-AU" dirty="0" smtClean="0"/>
              <a:t> as well as appropriate health reference and </a:t>
            </a:r>
            <a:r>
              <a:rPr lang="en-AU" u="sng" dirty="0" smtClean="0"/>
              <a:t>learning </a:t>
            </a:r>
            <a:r>
              <a:rPr lang="en-AU" u="sng" dirty="0" smtClean="0"/>
              <a:t>materials</a:t>
            </a:r>
            <a:r>
              <a:rPr lang="en-AU" dirty="0" smtClean="0"/>
              <a:t>.</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this a Human Right?</a:t>
            </a:r>
            <a:endParaRPr lang="en-US" dirty="0"/>
          </a:p>
        </p:txBody>
      </p:sp>
      <p:sp>
        <p:nvSpPr>
          <p:cNvPr id="3" name="Content Placeholder 2"/>
          <p:cNvSpPr>
            <a:spLocks noGrp="1"/>
          </p:cNvSpPr>
          <p:nvPr>
            <p:ph idx="1"/>
          </p:nvPr>
        </p:nvSpPr>
        <p:spPr/>
        <p:txBody>
          <a:bodyPr>
            <a:normAutofit fontScale="77500" lnSpcReduction="20000"/>
          </a:bodyPr>
          <a:lstStyle/>
          <a:p>
            <a:r>
              <a:rPr lang="en-AU" b="1" dirty="0" smtClean="0"/>
              <a:t>Declaration on Access to Research Data from Public Funding</a:t>
            </a:r>
            <a:r>
              <a:rPr lang="en-AU" dirty="0" smtClean="0"/>
              <a:t> (OECD, 2004), ministers </a:t>
            </a:r>
            <a:r>
              <a:rPr lang="en-AU" dirty="0" smtClean="0"/>
              <a:t>of the Committee for Scientific and Technological Policy</a:t>
            </a:r>
            <a:endParaRPr lang="en-AU" dirty="0" smtClean="0"/>
          </a:p>
          <a:p>
            <a:pPr lvl="1"/>
            <a:r>
              <a:rPr lang="en-AU" b="1" i="1" dirty="0" smtClean="0"/>
              <a:t>RECOGNISING </a:t>
            </a:r>
            <a:r>
              <a:rPr lang="en-AU" i="1" dirty="0" smtClean="0"/>
              <a:t> </a:t>
            </a:r>
            <a:r>
              <a:rPr lang="en-AU" i="1" dirty="0" smtClean="0"/>
              <a:t>that optimum availability of research data from public funding for developing countries will enhance their participation in the global science system, thereby </a:t>
            </a:r>
            <a:r>
              <a:rPr lang="en-AU" i="1" u="sng" dirty="0" smtClean="0"/>
              <a:t>contributing to their social and economic</a:t>
            </a:r>
            <a:r>
              <a:rPr lang="en-AU" i="1" dirty="0" smtClean="0"/>
              <a:t> development</a:t>
            </a:r>
            <a:r>
              <a:rPr lang="en-AU" i="1" dirty="0" smtClean="0"/>
              <a:t>;</a:t>
            </a:r>
            <a:br>
              <a:rPr lang="en-AU" i="1" dirty="0" smtClean="0"/>
            </a:br>
            <a:r>
              <a:rPr lang="en-AU" i="1" dirty="0" smtClean="0"/>
              <a:t>...</a:t>
            </a:r>
          </a:p>
          <a:p>
            <a:pPr lvl="1"/>
            <a:r>
              <a:rPr lang="en-AU" i="1" dirty="0" smtClean="0"/>
              <a:t>Working towards establishing access regimes for digital research data ...</a:t>
            </a:r>
          </a:p>
          <a:p>
            <a:pPr lvl="1"/>
            <a:r>
              <a:rPr lang="en-AU" b="1" i="1" dirty="0" smtClean="0"/>
              <a:t>Openness:</a:t>
            </a:r>
            <a:r>
              <a:rPr lang="en-AU" i="1" dirty="0" smtClean="0"/>
              <a:t> balancing the interests of open access to </a:t>
            </a:r>
            <a:r>
              <a:rPr lang="en-AU" i="1" dirty="0" smtClean="0"/>
              <a:t>data...</a:t>
            </a:r>
          </a:p>
          <a:p>
            <a:pPr lvl="1"/>
            <a:r>
              <a:rPr lang="en-US" b="1" i="1" dirty="0" smtClean="0"/>
              <a:t>Transparency</a:t>
            </a:r>
            <a:r>
              <a:rPr lang="en-US" i="1" dirty="0" smtClean="0"/>
              <a:t>: making information on data-producing organisations, </a:t>
            </a:r>
            <a:r>
              <a:rPr lang="en-US" i="1" dirty="0" smtClean="0"/>
              <a:t>documentation on the data... and... conditions</a:t>
            </a:r>
            <a:endParaRPr lang="en-US" i="1"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Open Science</a:t>
            </a:r>
            <a:endParaRPr lang="en-US" dirty="0"/>
          </a:p>
        </p:txBody>
      </p:sp>
      <p:sp>
        <p:nvSpPr>
          <p:cNvPr id="3" name="Content Placeholder 2"/>
          <p:cNvSpPr>
            <a:spLocks noGrp="1"/>
          </p:cNvSpPr>
          <p:nvPr>
            <p:ph idx="1"/>
          </p:nvPr>
        </p:nvSpPr>
        <p:spPr/>
        <p:txBody>
          <a:bodyPr/>
          <a:lstStyle/>
          <a:p>
            <a:r>
              <a:rPr lang="en-AU" dirty="0" smtClean="0"/>
              <a:t>Making scientific research, findings and data more accessible</a:t>
            </a:r>
          </a:p>
          <a:p>
            <a:pPr lvl="1"/>
            <a:r>
              <a:rPr lang="en-AU" dirty="0" smtClean="0"/>
              <a:t>Open Access and publishing</a:t>
            </a:r>
          </a:p>
          <a:p>
            <a:pPr lvl="1"/>
            <a:r>
              <a:rPr lang="en-AU" dirty="0" smtClean="0"/>
              <a:t>Open Knowledge?</a:t>
            </a:r>
          </a:p>
          <a:p>
            <a:pPr lvl="2"/>
            <a:r>
              <a:rPr lang="en-AU" dirty="0" smtClean="0"/>
              <a:t>knowledge networks / completely open content</a:t>
            </a:r>
          </a:p>
          <a:p>
            <a:pPr lvl="1"/>
            <a:r>
              <a:rPr lang="en-AU" dirty="0" smtClean="0"/>
              <a:t>Open (science) data</a:t>
            </a:r>
          </a:p>
          <a:p>
            <a:pPr lvl="2"/>
            <a:r>
              <a:rPr lang="en-AU" dirty="0" smtClean="0"/>
              <a:t>available &amp; usable</a:t>
            </a:r>
          </a:p>
          <a:p>
            <a:pPr lvl="1"/>
            <a:r>
              <a:rPr lang="en-AU" dirty="0" smtClean="0"/>
              <a:t>Open projects and crowd sourcing</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“Man Thinking”</a:t>
            </a:r>
            <a:endParaRPr lang="en-US" dirty="0"/>
          </a:p>
        </p:txBody>
      </p:sp>
      <p:sp>
        <p:nvSpPr>
          <p:cNvPr id="3" name="Content Placeholder 2"/>
          <p:cNvSpPr>
            <a:spLocks noGrp="1"/>
          </p:cNvSpPr>
          <p:nvPr>
            <p:ph idx="1"/>
          </p:nvPr>
        </p:nvSpPr>
        <p:spPr/>
        <p:txBody>
          <a:bodyPr>
            <a:normAutofit fontScale="85000" lnSpcReduction="10000"/>
          </a:bodyPr>
          <a:lstStyle/>
          <a:p>
            <a:r>
              <a:rPr lang="en-AU" dirty="0" smtClean="0"/>
              <a:t>“In this (society’s) distribution of functions, the scholar is the delegated intellect. In the right state, he is, </a:t>
            </a:r>
            <a:r>
              <a:rPr lang="en-AU" b="1" dirty="0" smtClean="0"/>
              <a:t>Man Thinking</a:t>
            </a:r>
            <a:r>
              <a:rPr lang="en-AU" dirty="0" smtClean="0"/>
              <a:t>.  In the degenerate state... a mere thinker...”</a:t>
            </a:r>
          </a:p>
          <a:p>
            <a:pPr lvl="1"/>
            <a:r>
              <a:rPr lang="en-AU" dirty="0" smtClean="0"/>
              <a:t>Ralph W Emerson, The American Scholar oration (1837).</a:t>
            </a:r>
          </a:p>
          <a:p>
            <a:pPr lvl="1"/>
            <a:endParaRPr lang="en-AU" dirty="0" smtClean="0"/>
          </a:p>
          <a:p>
            <a:r>
              <a:rPr lang="en-AU" dirty="0" smtClean="0"/>
              <a:t>Many global challenges, Requires global response</a:t>
            </a:r>
          </a:p>
          <a:p>
            <a:pPr lvl="1"/>
            <a:r>
              <a:rPr lang="en-AU" dirty="0" smtClean="0"/>
              <a:t>global warming, water resources, poverty, mental health, epidemiology, education</a:t>
            </a:r>
          </a:p>
          <a:p>
            <a:pPr lvl="1"/>
            <a:r>
              <a:rPr lang="en-AU" dirty="0" smtClean="0"/>
              <a:t>Approaches:  conventions, summits, multilateral institutions, global initiatives</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Open Data</a:t>
            </a:r>
            <a:endParaRPr lang="en-US" dirty="0"/>
          </a:p>
        </p:txBody>
      </p:sp>
      <p:sp>
        <p:nvSpPr>
          <p:cNvPr id="3" name="Content Placeholder 2"/>
          <p:cNvSpPr>
            <a:spLocks noGrp="1"/>
          </p:cNvSpPr>
          <p:nvPr>
            <p:ph idx="1"/>
          </p:nvPr>
        </p:nvSpPr>
        <p:spPr>
          <a:xfrm>
            <a:off x="457200" y="1646237"/>
            <a:ext cx="5410200" cy="4525963"/>
          </a:xfrm>
        </p:spPr>
        <p:txBody>
          <a:bodyPr>
            <a:normAutofit lnSpcReduction="10000"/>
          </a:bodyPr>
          <a:lstStyle/>
          <a:p>
            <a:r>
              <a:rPr lang="en-AU" dirty="0" smtClean="0"/>
              <a:t>Climate, the first?</a:t>
            </a:r>
          </a:p>
          <a:p>
            <a:r>
              <a:rPr lang="en-AU" b="1" dirty="0" smtClean="0"/>
              <a:t>First International Polar Year</a:t>
            </a:r>
            <a:r>
              <a:rPr lang="en-AU" dirty="0" smtClean="0"/>
              <a:t> 1882-83</a:t>
            </a:r>
            <a:r>
              <a:rPr lang="en-AU" dirty="0" smtClean="0"/>
              <a:t>.</a:t>
            </a:r>
          </a:p>
          <a:p>
            <a:pPr lvl="1"/>
            <a:r>
              <a:rPr lang="en-AU" dirty="0" smtClean="0"/>
              <a:t>Nations should put aside their unprofitable competition </a:t>
            </a:r>
            <a:r>
              <a:rPr lang="en-AU" dirty="0" smtClean="0"/>
              <a:t>... </a:t>
            </a:r>
            <a:r>
              <a:rPr lang="en-AU" dirty="0" smtClean="0"/>
              <a:t>and instead field a series of </a:t>
            </a:r>
            <a:r>
              <a:rPr lang="en-AU" dirty="0" smtClean="0"/>
              <a:t>coordinated </a:t>
            </a:r>
            <a:r>
              <a:rPr lang="en-AU" dirty="0" smtClean="0"/>
              <a:t>expeditions dedicated to scientific </a:t>
            </a:r>
            <a:r>
              <a:rPr lang="en-AU" dirty="0" smtClean="0"/>
              <a:t>research</a:t>
            </a:r>
            <a:r>
              <a:rPr lang="en-AU" dirty="0" smtClean="0"/>
              <a:t>. (Carl </a:t>
            </a:r>
            <a:r>
              <a:rPr lang="en-AU" dirty="0" err="1" smtClean="0"/>
              <a:t>Weyprecht</a:t>
            </a:r>
            <a:r>
              <a:rPr lang="en-AU" dirty="0" smtClean="0"/>
              <a:t>)</a:t>
            </a:r>
          </a:p>
          <a:p>
            <a:pPr lvl="1"/>
            <a:r>
              <a:rPr lang="en-AU" dirty="0" smtClean="0"/>
              <a:t>11 nations, 700 men</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pic>
        <p:nvPicPr>
          <p:cNvPr id="69634" name="Picture 2" descr="IPY Station Map"/>
          <p:cNvPicPr>
            <a:picLocks noChangeAspect="1" noChangeArrowheads="1"/>
          </p:cNvPicPr>
          <p:nvPr/>
        </p:nvPicPr>
        <p:blipFill>
          <a:blip r:embed="rId2" cstate="print"/>
          <a:srcRect/>
          <a:stretch>
            <a:fillRect/>
          </a:stretch>
        </p:blipFill>
        <p:spPr bwMode="auto">
          <a:xfrm>
            <a:off x="5943600" y="1752092"/>
            <a:ext cx="2884917" cy="2057908"/>
          </a:xfrm>
          <a:prstGeom prst="rect">
            <a:avLst/>
          </a:prstGeom>
          <a:noFill/>
        </p:spPr>
      </p:pic>
      <p:pic>
        <p:nvPicPr>
          <p:cNvPr id="69636" name="Picture 4" descr="http://www.arctic.noaa.gov/aro/ipy-1/thumbs/4IPC-350.jpg"/>
          <p:cNvPicPr>
            <a:picLocks noChangeAspect="1" noChangeArrowheads="1"/>
          </p:cNvPicPr>
          <p:nvPr/>
        </p:nvPicPr>
        <p:blipFill>
          <a:blip r:embed="rId3" cstate="print"/>
          <a:srcRect/>
          <a:stretch>
            <a:fillRect/>
          </a:stretch>
        </p:blipFill>
        <p:spPr bwMode="auto">
          <a:xfrm>
            <a:off x="6019800" y="4038600"/>
            <a:ext cx="2800350" cy="187223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Open Data</a:t>
            </a:r>
            <a:endParaRPr lang="en-US" dirty="0"/>
          </a:p>
        </p:txBody>
      </p:sp>
      <p:sp>
        <p:nvSpPr>
          <p:cNvPr id="3" name="Content Placeholder 2"/>
          <p:cNvSpPr>
            <a:spLocks noGrp="1"/>
          </p:cNvSpPr>
          <p:nvPr>
            <p:ph idx="1"/>
          </p:nvPr>
        </p:nvSpPr>
        <p:spPr>
          <a:xfrm>
            <a:off x="457200" y="1646237"/>
            <a:ext cx="8458200" cy="4525963"/>
          </a:xfrm>
        </p:spPr>
        <p:txBody>
          <a:bodyPr>
            <a:normAutofit fontScale="92500" lnSpcReduction="10000"/>
          </a:bodyPr>
          <a:lstStyle/>
          <a:p>
            <a:r>
              <a:rPr lang="en-AU" b="1" dirty="0" smtClean="0"/>
              <a:t>Second </a:t>
            </a:r>
            <a:r>
              <a:rPr lang="en-AU" b="1" dirty="0" smtClean="0"/>
              <a:t>IPY</a:t>
            </a:r>
            <a:r>
              <a:rPr lang="en-AU" dirty="0" smtClean="0"/>
              <a:t> 1932-1933, </a:t>
            </a:r>
            <a:r>
              <a:rPr lang="en-AU" dirty="0" smtClean="0"/>
              <a:t>40 </a:t>
            </a:r>
            <a:r>
              <a:rPr lang="en-AU" dirty="0" smtClean="0"/>
              <a:t>nations</a:t>
            </a:r>
          </a:p>
          <a:p>
            <a:r>
              <a:rPr lang="en-AU" b="1" dirty="0" smtClean="0"/>
              <a:t>Third IPY</a:t>
            </a:r>
            <a:r>
              <a:rPr lang="en-AU" dirty="0" smtClean="0"/>
              <a:t> 1957-1958, 67 nations</a:t>
            </a:r>
          </a:p>
          <a:p>
            <a:pPr lvl="1"/>
            <a:r>
              <a:rPr lang="en-AU" dirty="0" smtClean="0"/>
              <a:t>later renamed </a:t>
            </a:r>
            <a:r>
              <a:rPr lang="en-AU" dirty="0" smtClean="0"/>
              <a:t>International Geophysical Year </a:t>
            </a:r>
            <a:r>
              <a:rPr lang="en-AU" dirty="0" smtClean="0"/>
              <a:t>(IGY) </a:t>
            </a:r>
            <a:r>
              <a:rPr lang="en-AU" dirty="0" smtClean="0"/>
              <a:t>because it included research outside </a:t>
            </a:r>
            <a:r>
              <a:rPr lang="en-AU" dirty="0" smtClean="0"/>
              <a:t>Polar areas</a:t>
            </a:r>
          </a:p>
          <a:p>
            <a:pPr lvl="1"/>
            <a:r>
              <a:rPr lang="en-AU" dirty="0" smtClean="0"/>
              <a:t>International Council for Science, World </a:t>
            </a:r>
            <a:r>
              <a:rPr lang="en-AU" dirty="0" smtClean="0"/>
              <a:t>Data </a:t>
            </a:r>
            <a:r>
              <a:rPr lang="en-AU" dirty="0" smtClean="0"/>
              <a:t>Centres</a:t>
            </a:r>
          </a:p>
          <a:p>
            <a:pPr lvl="2"/>
            <a:r>
              <a:rPr lang="en-AU" dirty="0" smtClean="0"/>
              <a:t>1988 resolutions:  “</a:t>
            </a:r>
            <a:r>
              <a:rPr lang="en-AU" i="1" dirty="0" smtClean="0"/>
              <a:t>the success of international cooperative programs in science depends on an unprecedented sharing of scientific data and information</a:t>
            </a:r>
            <a:r>
              <a:rPr lang="en-AU" i="1" dirty="0" smtClean="0"/>
              <a:t>;  ICSU </a:t>
            </a:r>
            <a:r>
              <a:rPr lang="en-AU" i="1" dirty="0" smtClean="0"/>
              <a:t>has a longstanding commitment to the free circulation of scientists and access to scientific data and information</a:t>
            </a:r>
            <a:r>
              <a:rPr lang="en-AU" dirty="0" smtClean="0"/>
              <a:t>”</a:t>
            </a:r>
            <a:endParaRPr lang="en-AU" dirty="0" smtClean="0"/>
          </a:p>
          <a:p>
            <a:r>
              <a:rPr lang="en-AU" b="1" dirty="0" smtClean="0"/>
              <a:t>Fourth IPY</a:t>
            </a:r>
            <a:r>
              <a:rPr lang="en-AU" dirty="0" smtClean="0"/>
              <a:t> 2007-2008, 63 nations, 50000 people</a:t>
            </a:r>
          </a:p>
          <a:p>
            <a:pPr lvl="1"/>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www.nature.com/nature/journal/v461/n7266/images/461851a-i1.0.jpg"/>
          <p:cNvPicPr>
            <a:picLocks noChangeAspect="1" noChangeArrowheads="1"/>
          </p:cNvPicPr>
          <p:nvPr/>
        </p:nvPicPr>
        <p:blipFill>
          <a:blip r:embed="rId2" cstate="print"/>
          <a:srcRect/>
          <a:stretch>
            <a:fillRect/>
          </a:stretch>
        </p:blipFill>
        <p:spPr bwMode="auto">
          <a:xfrm>
            <a:off x="6705600" y="4724400"/>
            <a:ext cx="2286000" cy="2133600"/>
          </a:xfrm>
          <a:prstGeom prst="rect">
            <a:avLst/>
          </a:prstGeom>
          <a:noFill/>
        </p:spPr>
      </p:pic>
      <p:sp>
        <p:nvSpPr>
          <p:cNvPr id="2" name="Title 1"/>
          <p:cNvSpPr>
            <a:spLocks noGrp="1"/>
          </p:cNvSpPr>
          <p:nvPr>
            <p:ph type="title"/>
          </p:nvPr>
        </p:nvSpPr>
        <p:spPr/>
        <p:txBody>
          <a:bodyPr/>
          <a:lstStyle/>
          <a:p>
            <a:r>
              <a:rPr lang="en-AU" dirty="0" smtClean="0"/>
              <a:t>Open Data</a:t>
            </a:r>
            <a:endParaRPr lang="en-US" dirty="0"/>
          </a:p>
        </p:txBody>
      </p:sp>
      <p:sp>
        <p:nvSpPr>
          <p:cNvPr id="3" name="Content Placeholder 2"/>
          <p:cNvSpPr>
            <a:spLocks noGrp="1"/>
          </p:cNvSpPr>
          <p:nvPr>
            <p:ph idx="1"/>
          </p:nvPr>
        </p:nvSpPr>
        <p:spPr/>
        <p:txBody>
          <a:bodyPr>
            <a:normAutofit fontScale="77500" lnSpcReduction="20000"/>
          </a:bodyPr>
          <a:lstStyle/>
          <a:p>
            <a:r>
              <a:rPr lang="en-AU" b="1" dirty="0" smtClean="0"/>
              <a:t>Human </a:t>
            </a:r>
            <a:r>
              <a:rPr lang="en-AU" b="1" dirty="0" smtClean="0"/>
              <a:t>Genome Project</a:t>
            </a:r>
            <a:r>
              <a:rPr lang="en-AU" dirty="0" smtClean="0"/>
              <a:t> </a:t>
            </a:r>
            <a:r>
              <a:rPr lang="en-AU" dirty="0" smtClean="0"/>
              <a:t> 1990-2003, 113 </a:t>
            </a:r>
            <a:r>
              <a:rPr lang="en-AU" dirty="0" smtClean="0"/>
              <a:t>people, 20 </a:t>
            </a:r>
            <a:r>
              <a:rPr lang="en-AU" dirty="0" smtClean="0"/>
              <a:t>orgs</a:t>
            </a:r>
          </a:p>
          <a:p>
            <a:r>
              <a:rPr lang="en-AU" dirty="0" smtClean="0"/>
              <a:t>International Strategy Meeting on Human Genome Sequencing (1996)</a:t>
            </a:r>
          </a:p>
          <a:p>
            <a:r>
              <a:rPr lang="en-AU" dirty="0" smtClean="0"/>
              <a:t>Bermuda Principles</a:t>
            </a:r>
          </a:p>
          <a:p>
            <a:pPr lvl="1"/>
            <a:r>
              <a:rPr lang="en-AU" dirty="0" smtClean="0"/>
              <a:t>Automatic and immediate release of gene sequence data and sequences</a:t>
            </a:r>
          </a:p>
          <a:p>
            <a:pPr lvl="1"/>
            <a:r>
              <a:rPr lang="en-AU" dirty="0" smtClean="0"/>
              <a:t>Freely available in public domain for research, development, society</a:t>
            </a:r>
          </a:p>
          <a:p>
            <a:r>
              <a:rPr lang="en-AU" dirty="0" smtClean="0"/>
              <a:t>International Nucleotide Sequence Database Consortium (</a:t>
            </a:r>
            <a:r>
              <a:rPr lang="en-AU" dirty="0" err="1" smtClean="0"/>
              <a:t>GenBank</a:t>
            </a:r>
            <a:r>
              <a:rPr lang="en-AU" dirty="0" smtClean="0"/>
              <a:t>, EMBL, DDBJ)</a:t>
            </a:r>
          </a:p>
          <a:p>
            <a:pPr lvl="1"/>
            <a:r>
              <a:rPr lang="en-AU" dirty="0" smtClean="0"/>
              <a:t>A commons of sequence data</a:t>
            </a:r>
          </a:p>
          <a:p>
            <a:pPr lvl="1"/>
            <a:r>
              <a:rPr lang="en-AU" dirty="0" smtClean="0"/>
              <a:t>Others such as NCBI support </a:t>
            </a:r>
          </a:p>
          <a:p>
            <a:pPr lvl="1"/>
            <a:r>
              <a:rPr lang="en-AU" dirty="0" smtClean="0"/>
              <a:t>&gt; 4 trillion sequences</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Origins ?</a:t>
            </a:r>
            <a:endParaRPr lang="en-US" dirty="0"/>
          </a:p>
        </p:txBody>
      </p:sp>
      <p:sp>
        <p:nvSpPr>
          <p:cNvPr id="3" name="Content Placeholder 2"/>
          <p:cNvSpPr>
            <a:spLocks noGrp="1"/>
          </p:cNvSpPr>
          <p:nvPr>
            <p:ph idx="1"/>
          </p:nvPr>
        </p:nvSpPr>
        <p:spPr/>
        <p:txBody>
          <a:bodyPr/>
          <a:lstStyle/>
          <a:p>
            <a:r>
              <a:rPr lang="en-AU" dirty="0" smtClean="0"/>
              <a:t>One idea, it’s a human trait:</a:t>
            </a:r>
          </a:p>
          <a:p>
            <a:pPr lvl="1"/>
            <a:r>
              <a:rPr lang="en-AU" dirty="0" smtClean="0"/>
              <a:t>Psychology, personality structure five-factor model</a:t>
            </a:r>
          </a:p>
          <a:p>
            <a:pPr lvl="1"/>
            <a:r>
              <a:rPr lang="en-AU" dirty="0" smtClean="0"/>
              <a:t>Personality traits:  </a:t>
            </a:r>
            <a:r>
              <a:rPr lang="en-AU" b="1" dirty="0" smtClean="0"/>
              <a:t>openness</a:t>
            </a:r>
            <a:r>
              <a:rPr lang="en-AU" dirty="0" smtClean="0"/>
              <a:t>, conscientiousness, extraversion, agreeableness, and </a:t>
            </a:r>
            <a:r>
              <a:rPr lang="en-AU" dirty="0" smtClean="0"/>
              <a:t>neuroticism</a:t>
            </a:r>
          </a:p>
          <a:p>
            <a:pPr lvl="1"/>
            <a:r>
              <a:rPr lang="en-AU" dirty="0" smtClean="0"/>
              <a:t>openness </a:t>
            </a:r>
            <a:r>
              <a:rPr lang="en-AU" dirty="0" err="1" smtClean="0"/>
              <a:t>vs</a:t>
            </a:r>
            <a:r>
              <a:rPr lang="en-AU" dirty="0" smtClean="0"/>
              <a:t> closed (or sometimes intellect) – open to feelings, new ideas, reflection, flexibility of thought, cultural and creative interests, educational aptitude</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Commons</a:t>
            </a:r>
            <a:endParaRPr lang="en-US" dirty="0"/>
          </a:p>
        </p:txBody>
      </p:sp>
      <p:sp>
        <p:nvSpPr>
          <p:cNvPr id="3" name="Content Placeholder 2"/>
          <p:cNvSpPr>
            <a:spLocks noGrp="1"/>
          </p:cNvSpPr>
          <p:nvPr>
            <p:ph idx="1"/>
          </p:nvPr>
        </p:nvSpPr>
        <p:spPr/>
        <p:txBody>
          <a:bodyPr>
            <a:normAutofit fontScale="92500"/>
          </a:bodyPr>
          <a:lstStyle/>
          <a:p>
            <a:pPr>
              <a:buNone/>
            </a:pPr>
            <a:r>
              <a:rPr lang="en-AU" dirty="0" smtClean="0"/>
              <a:t>	“A </a:t>
            </a:r>
            <a:r>
              <a:rPr lang="en-AU" dirty="0" smtClean="0"/>
              <a:t>commons arises whenever a </a:t>
            </a:r>
            <a:r>
              <a:rPr lang="en-AU" dirty="0" smtClean="0"/>
              <a:t>given community </a:t>
            </a:r>
            <a:r>
              <a:rPr lang="en-AU" dirty="0" smtClean="0"/>
              <a:t>decides that it wishes to manage </a:t>
            </a:r>
            <a:r>
              <a:rPr lang="en-AU" dirty="0" smtClean="0"/>
              <a:t>a resource </a:t>
            </a:r>
            <a:r>
              <a:rPr lang="en-AU" dirty="0" smtClean="0"/>
              <a:t>in a collective manner, with a </a:t>
            </a:r>
            <a:r>
              <a:rPr lang="en-AU" dirty="0" smtClean="0"/>
              <a:t>special regard </a:t>
            </a:r>
            <a:r>
              <a:rPr lang="en-AU" dirty="0" smtClean="0"/>
              <a:t>for equitable access, use </a:t>
            </a:r>
            <a:r>
              <a:rPr lang="en-AU" dirty="0" smtClean="0"/>
              <a:t>and sustainability</a:t>
            </a:r>
            <a:r>
              <a:rPr lang="en-AU" dirty="0" smtClean="0"/>
              <a:t>. It is a social form that has </a:t>
            </a:r>
            <a:r>
              <a:rPr lang="en-AU" dirty="0" smtClean="0"/>
              <a:t>long lived </a:t>
            </a:r>
            <a:r>
              <a:rPr lang="en-AU" dirty="0" smtClean="0"/>
              <a:t>in the shadows of our market culture, </a:t>
            </a:r>
            <a:r>
              <a:rPr lang="en-AU" dirty="0" smtClean="0"/>
              <a:t>but which </a:t>
            </a:r>
            <a:r>
              <a:rPr lang="en-AU" dirty="0" smtClean="0"/>
              <a:t>is now on the rise</a:t>
            </a:r>
            <a:r>
              <a:rPr lang="en-AU" dirty="0" smtClean="0"/>
              <a:t>.”</a:t>
            </a:r>
            <a:endParaRPr lang="en-AU" dirty="0" smtClean="0"/>
          </a:p>
          <a:p>
            <a:pPr lvl="1"/>
            <a:r>
              <a:rPr lang="en-US" dirty="0" smtClean="0"/>
              <a:t>David </a:t>
            </a:r>
            <a:r>
              <a:rPr lang="en-US" dirty="0" err="1" smtClean="0"/>
              <a:t>Bollier</a:t>
            </a:r>
            <a:endParaRPr lang="en-US" dirty="0" smtClean="0"/>
          </a:p>
          <a:p>
            <a:pPr lvl="1"/>
            <a:endParaRPr lang="en-AU" dirty="0" smtClean="0"/>
          </a:p>
          <a:p>
            <a:r>
              <a:rPr lang="en-AU" dirty="0" err="1" smtClean="0"/>
              <a:t>e</a:t>
            </a:r>
            <a:r>
              <a:rPr lang="en-AU" dirty="0" err="1" smtClean="0"/>
              <a:t>g</a:t>
            </a:r>
            <a:r>
              <a:rPr lang="en-AU" dirty="0" smtClean="0"/>
              <a:t>. Commons Land Rights, medieval England</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Commons Ecosystem (2008)</a:t>
            </a:r>
            <a:br>
              <a:rPr lang="en-AU" dirty="0" smtClean="0"/>
            </a:br>
            <a:r>
              <a:rPr lang="en-AU" sz="3600" dirty="0" smtClean="0"/>
              <a:t>Heather Ford, </a:t>
            </a:r>
            <a:r>
              <a:rPr lang="en-AU" sz="3600" dirty="0" err="1" smtClean="0"/>
              <a:t>iCommons</a:t>
            </a:r>
            <a:endParaRPr lang="en-US" sz="4000"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pic>
        <p:nvPicPr>
          <p:cNvPr id="2049" name="Picture 1"/>
          <p:cNvPicPr>
            <a:picLocks noChangeAspect="1" noChangeArrowheads="1"/>
          </p:cNvPicPr>
          <p:nvPr/>
        </p:nvPicPr>
        <p:blipFill>
          <a:blip r:embed="rId2" cstate="print"/>
          <a:srcRect l="10937" r="10938"/>
          <a:stretch>
            <a:fillRect/>
          </a:stretch>
        </p:blipFill>
        <p:spPr bwMode="auto">
          <a:xfrm>
            <a:off x="1447800" y="1524000"/>
            <a:ext cx="6172200" cy="462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a:t>
            </a:r>
            <a:r>
              <a:rPr lang="en-AU" dirty="0" smtClean="0"/>
              <a:t>he Commons</a:t>
            </a:r>
            <a:endParaRPr lang="en-US" dirty="0"/>
          </a:p>
        </p:txBody>
      </p:sp>
      <p:sp>
        <p:nvSpPr>
          <p:cNvPr id="3" name="Content Placeholder 2"/>
          <p:cNvSpPr>
            <a:spLocks noGrp="1"/>
          </p:cNvSpPr>
          <p:nvPr>
            <p:ph idx="1"/>
          </p:nvPr>
        </p:nvSpPr>
        <p:spPr/>
        <p:txBody>
          <a:bodyPr>
            <a:normAutofit fontScale="85000" lnSpcReduction="20000"/>
          </a:bodyPr>
          <a:lstStyle/>
          <a:p>
            <a:r>
              <a:rPr lang="en-AU" dirty="0" smtClean="0"/>
              <a:t>International Nucleotide Sequence Database </a:t>
            </a:r>
            <a:r>
              <a:rPr lang="en-AU" dirty="0" smtClean="0"/>
              <a:t>Consortium</a:t>
            </a:r>
          </a:p>
          <a:p>
            <a:r>
              <a:rPr lang="en-AU" dirty="0" smtClean="0"/>
              <a:t>International Council for Science, World </a:t>
            </a:r>
            <a:r>
              <a:rPr lang="en-AU" dirty="0" smtClean="0"/>
              <a:t>Data System</a:t>
            </a:r>
          </a:p>
          <a:p>
            <a:pPr lvl="2"/>
            <a:endParaRPr lang="en-AU" dirty="0" smtClean="0"/>
          </a:p>
          <a:p>
            <a:pPr lvl="1"/>
            <a:r>
              <a:rPr lang="en-AU" dirty="0" smtClean="0"/>
              <a:t>These are more than just databases, they are commons</a:t>
            </a:r>
          </a:p>
          <a:p>
            <a:endParaRPr lang="en-AU" dirty="0" smtClean="0"/>
          </a:p>
          <a:p>
            <a:r>
              <a:rPr lang="en-AU" dirty="0" smtClean="0"/>
              <a:t>Commons focus on </a:t>
            </a:r>
            <a:r>
              <a:rPr lang="en-AU" u="sng" dirty="0" smtClean="0"/>
              <a:t>participation</a:t>
            </a:r>
            <a:r>
              <a:rPr lang="en-AU" dirty="0" smtClean="0"/>
              <a:t> and </a:t>
            </a:r>
            <a:r>
              <a:rPr lang="en-AU" u="sng" dirty="0" smtClean="0"/>
              <a:t>problems</a:t>
            </a:r>
            <a:r>
              <a:rPr lang="en-AU" dirty="0" smtClean="0"/>
              <a:t> being addressed</a:t>
            </a:r>
          </a:p>
          <a:p>
            <a:pPr lvl="1"/>
            <a:r>
              <a:rPr lang="en-AU" dirty="0" smtClean="0"/>
              <a:t>Accessible Infrastructure</a:t>
            </a:r>
          </a:p>
          <a:p>
            <a:pPr lvl="1"/>
            <a:r>
              <a:rPr lang="en-AU" dirty="0" smtClean="0"/>
              <a:t>Governance, Rules and Process  (can be self organising)</a:t>
            </a:r>
          </a:p>
          <a:p>
            <a:pPr lvl="1"/>
            <a:r>
              <a:rPr lang="en-AU" dirty="0" smtClean="0"/>
              <a:t>Open Outputs</a:t>
            </a:r>
          </a:p>
          <a:p>
            <a:pPr lvl="1"/>
            <a:r>
              <a:rPr lang="en-AU" dirty="0" smtClean="0"/>
              <a:t>(usually there’s a lot of “Open XYZ” involved)</a:t>
            </a:r>
          </a:p>
          <a:p>
            <a:pPr lvl="2"/>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Thank you!</a:t>
            </a:r>
            <a:endParaRPr lang="en-US" dirty="0"/>
          </a:p>
        </p:txBody>
      </p:sp>
      <p:sp>
        <p:nvSpPr>
          <p:cNvPr id="3" name="Content Placeholder 2"/>
          <p:cNvSpPr>
            <a:spLocks noGrp="1"/>
          </p:cNvSpPr>
          <p:nvPr>
            <p:ph idx="1"/>
          </p:nvPr>
        </p:nvSpPr>
        <p:spPr>
          <a:xfrm>
            <a:off x="457200" y="1600200"/>
            <a:ext cx="8229600" cy="4753303"/>
          </a:xfrm>
        </p:spPr>
        <p:txBody>
          <a:bodyPr>
            <a:normAutofit/>
          </a:bodyPr>
          <a:lstStyle/>
          <a:p>
            <a:r>
              <a:rPr lang="en-AU" dirty="0" smtClean="0"/>
              <a:t>Some good material:</a:t>
            </a:r>
          </a:p>
          <a:p>
            <a:pPr lvl="1"/>
            <a:r>
              <a:rPr lang="en-AU" dirty="0" smtClean="0">
                <a:hlinkClick r:id="rId3"/>
              </a:rPr>
              <a:t>Lawrence </a:t>
            </a:r>
            <a:r>
              <a:rPr lang="en-AU" dirty="0" err="1" smtClean="0">
                <a:hlinkClick r:id="rId3"/>
              </a:rPr>
              <a:t>Lessig</a:t>
            </a:r>
            <a:r>
              <a:rPr lang="en-AU" dirty="0" smtClean="0">
                <a:hlinkClick r:id="rId3"/>
              </a:rPr>
              <a:t>: “</a:t>
            </a:r>
            <a:r>
              <a:rPr lang="en-AU" b="1" dirty="0" smtClean="0">
                <a:hlinkClick r:id="rId3"/>
              </a:rPr>
              <a:t>Laws that choke creativity</a:t>
            </a:r>
            <a:r>
              <a:rPr lang="en-AU" dirty="0" smtClean="0">
                <a:hlinkClick r:id="rId3"/>
              </a:rPr>
              <a:t>”  (TED talk, 2007)</a:t>
            </a:r>
            <a:endParaRPr lang="en-AU" dirty="0" smtClean="0"/>
          </a:p>
          <a:p>
            <a:pPr lvl="1"/>
            <a:r>
              <a:rPr lang="en-AU" dirty="0" smtClean="0">
                <a:hlinkClick r:id="rId4"/>
              </a:rPr>
              <a:t>“</a:t>
            </a:r>
            <a:r>
              <a:rPr lang="en-AU" b="1" dirty="0" smtClean="0">
                <a:hlinkClick r:id="rId4"/>
              </a:rPr>
              <a:t>Opening </a:t>
            </a:r>
            <a:r>
              <a:rPr lang="en-AU" b="1" dirty="0" smtClean="0">
                <a:hlinkClick r:id="rId4"/>
              </a:rPr>
              <a:t>Up Education</a:t>
            </a:r>
            <a:r>
              <a:rPr lang="en-AU" dirty="0" smtClean="0">
                <a:hlinkClick r:id="rId4"/>
              </a:rPr>
              <a:t>: The Collective Advancement of Education through Open Technology, Open Content, and Open Knowledge”, T </a:t>
            </a:r>
            <a:r>
              <a:rPr lang="en-AU" dirty="0" err="1" smtClean="0">
                <a:hlinkClick r:id="rId4"/>
              </a:rPr>
              <a:t>Iiyoshi</a:t>
            </a:r>
            <a:r>
              <a:rPr lang="en-AU" dirty="0" smtClean="0">
                <a:hlinkClick r:id="rId4"/>
              </a:rPr>
              <a:t>  </a:t>
            </a:r>
            <a:r>
              <a:rPr lang="en-AU" dirty="0" smtClean="0">
                <a:hlinkClick r:id="rId4"/>
              </a:rPr>
              <a:t>(open access book, 2010</a:t>
            </a:r>
            <a:r>
              <a:rPr lang="en-AU" dirty="0" smtClean="0">
                <a:hlinkClick r:id="rId4"/>
              </a:rPr>
              <a:t>)</a:t>
            </a:r>
            <a:endParaRPr lang="en-AU" dirty="0" smtClean="0"/>
          </a:p>
          <a:p>
            <a:pPr lvl="1"/>
            <a:r>
              <a:rPr lang="en-AU" dirty="0" smtClean="0">
                <a:hlinkClick r:id="rId5"/>
              </a:rPr>
              <a:t>“</a:t>
            </a:r>
            <a:r>
              <a:rPr lang="en-AU" b="1" dirty="0" smtClean="0">
                <a:hlinkClick r:id="rId5"/>
              </a:rPr>
              <a:t>The Future of the *Global* Commons</a:t>
            </a:r>
            <a:r>
              <a:rPr lang="en-AU" dirty="0" smtClean="0">
                <a:hlinkClick r:id="rId5"/>
              </a:rPr>
              <a:t>”, Heather Ford  (</a:t>
            </a:r>
            <a:r>
              <a:rPr lang="en-AU" dirty="0" err="1" smtClean="0">
                <a:hlinkClick r:id="rId5"/>
              </a:rPr>
              <a:t>iSummit</a:t>
            </a:r>
            <a:r>
              <a:rPr lang="en-AU" dirty="0" smtClean="0">
                <a:hlinkClick r:id="rId5"/>
              </a:rPr>
              <a:t> presentation, 2008)</a:t>
            </a:r>
            <a:endParaRPr lang="en-AU" dirty="0" smtClean="0"/>
          </a:p>
          <a:p>
            <a:pPr lvl="1"/>
            <a:endParaRPr lang="en-AU" dirty="0" smtClean="0"/>
          </a:p>
          <a:p>
            <a:pPr lvl="1"/>
            <a:endParaRPr lang="en-AU" dirty="0" smtClean="0"/>
          </a:p>
          <a:p>
            <a:pPr lvl="1"/>
            <a:endParaRPr lang="en-AU" dirty="0" smtClean="0"/>
          </a:p>
          <a:p>
            <a:pPr lvl="1"/>
            <a:endParaRPr lang="en-AU" dirty="0" smtClean="0"/>
          </a:p>
          <a:p>
            <a:pPr lvl="1"/>
            <a:endParaRPr lang="en-US" dirty="0"/>
          </a:p>
        </p:txBody>
      </p:sp>
      <p:sp>
        <p:nvSpPr>
          <p:cNvPr id="5" name="Footer Placeholder 4"/>
          <p:cNvSpPr>
            <a:spLocks noGrp="1"/>
          </p:cNvSpPr>
          <p:nvPr>
            <p:ph type="ftr" sz="quarter" idx="11"/>
          </p:nvPr>
        </p:nvSpPr>
        <p:spPr/>
        <p:txBody>
          <a:bodyPr/>
          <a:lstStyle/>
          <a:p>
            <a:r>
              <a:rPr lang="en-US" smtClean="0"/>
              <a:t>Lyle.Winton@vu.edu.au</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Many Facets</a:t>
            </a:r>
            <a:endParaRPr lang="en-US" dirty="0"/>
          </a:p>
        </p:txBody>
      </p:sp>
      <p:sp>
        <p:nvSpPr>
          <p:cNvPr id="3" name="Content Placeholder 2"/>
          <p:cNvSpPr>
            <a:spLocks noGrp="1"/>
          </p:cNvSpPr>
          <p:nvPr>
            <p:ph idx="1"/>
          </p:nvPr>
        </p:nvSpPr>
        <p:spPr>
          <a:xfrm>
            <a:off x="228600" y="1646237"/>
            <a:ext cx="5486400" cy="4525963"/>
          </a:xfrm>
        </p:spPr>
        <p:txBody>
          <a:bodyPr>
            <a:normAutofit fontScale="70000" lnSpcReduction="20000"/>
          </a:bodyPr>
          <a:lstStyle/>
          <a:p>
            <a:r>
              <a:rPr lang="en-AU" dirty="0" smtClean="0"/>
              <a:t>Open Design</a:t>
            </a:r>
          </a:p>
          <a:p>
            <a:r>
              <a:rPr lang="en-AU" dirty="0" smtClean="0"/>
              <a:t>Open-Source Software (1980’s)</a:t>
            </a:r>
          </a:p>
          <a:p>
            <a:r>
              <a:rPr lang="en-AU" dirty="0" smtClean="0"/>
              <a:t>Open-Source Hardware (1997)</a:t>
            </a:r>
          </a:p>
          <a:p>
            <a:r>
              <a:rPr lang="en-AU" dirty="0" smtClean="0"/>
              <a:t>Open </a:t>
            </a:r>
            <a:r>
              <a:rPr lang="en-AU" dirty="0" smtClean="0"/>
              <a:t>Standards (1875???)</a:t>
            </a:r>
            <a:endParaRPr lang="en-AU" dirty="0" smtClean="0"/>
          </a:p>
          <a:p>
            <a:r>
              <a:rPr lang="en-AU" dirty="0" smtClean="0"/>
              <a:t>Open Science (1660’s)</a:t>
            </a:r>
            <a:endParaRPr lang="en-AU" dirty="0" smtClean="0"/>
          </a:p>
          <a:p>
            <a:r>
              <a:rPr lang="en-AU" dirty="0" smtClean="0"/>
              <a:t>Open Data (1882)</a:t>
            </a:r>
          </a:p>
          <a:p>
            <a:r>
              <a:rPr lang="en-AU" dirty="0" smtClean="0"/>
              <a:t>Open Access (1990??? online journal)</a:t>
            </a:r>
          </a:p>
          <a:p>
            <a:r>
              <a:rPr lang="en-AU" dirty="0" smtClean="0"/>
              <a:t>Open Information / </a:t>
            </a:r>
            <a:r>
              <a:rPr lang="en-AU" dirty="0" smtClean="0"/>
              <a:t>Knowledge (1966? FOI)</a:t>
            </a:r>
          </a:p>
          <a:p>
            <a:r>
              <a:rPr lang="en-AU" dirty="0" smtClean="0"/>
              <a:t>Open Education (1966???)</a:t>
            </a:r>
          </a:p>
          <a:p>
            <a:r>
              <a:rPr lang="en-AU" dirty="0" smtClean="0"/>
              <a:t>Open Content / Free Culture (1999)</a:t>
            </a:r>
            <a:endParaRPr lang="en-AU" dirty="0" smtClean="0"/>
          </a:p>
          <a:p>
            <a:r>
              <a:rPr lang="en-AU" dirty="0" smtClean="0"/>
              <a:t>Open (transparent</a:t>
            </a:r>
            <a:r>
              <a:rPr lang="en-AU" dirty="0" smtClean="0"/>
              <a:t>) </a:t>
            </a:r>
            <a:r>
              <a:rPr lang="en-AU" dirty="0" smtClean="0"/>
              <a:t>Governance (1910’s)</a:t>
            </a:r>
          </a:p>
          <a:p>
            <a:r>
              <a:rPr lang="en-AU" dirty="0" smtClean="0"/>
              <a:t>Open Innovation / Business Models</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pic>
        <p:nvPicPr>
          <p:cNvPr id="57346" name="Picture 2" descr="the memes per minute rate "/>
          <p:cNvPicPr>
            <a:picLocks noChangeAspect="1" noChangeArrowheads="1"/>
          </p:cNvPicPr>
          <p:nvPr/>
        </p:nvPicPr>
        <p:blipFill>
          <a:blip r:embed="rId3" cstate="print"/>
          <a:srcRect/>
          <a:stretch>
            <a:fillRect/>
          </a:stretch>
        </p:blipFill>
        <p:spPr bwMode="auto">
          <a:xfrm>
            <a:off x="5791200" y="1752600"/>
            <a:ext cx="3200400" cy="3846881"/>
          </a:xfrm>
          <a:prstGeom prst="rect">
            <a:avLst/>
          </a:prstGeom>
          <a:noFill/>
        </p:spPr>
      </p:pic>
      <p:sp>
        <p:nvSpPr>
          <p:cNvPr id="7" name="TextBox 6"/>
          <p:cNvSpPr txBox="1"/>
          <p:nvPr/>
        </p:nvSpPr>
        <p:spPr>
          <a:xfrm>
            <a:off x="6477000" y="5574268"/>
            <a:ext cx="1897955" cy="369332"/>
          </a:xfrm>
          <a:prstGeom prst="rect">
            <a:avLst/>
          </a:prstGeom>
          <a:noFill/>
        </p:spPr>
        <p:txBody>
          <a:bodyPr wrap="none" rtlCol="0">
            <a:spAutoFit/>
          </a:bodyPr>
          <a:lstStyle/>
          <a:p>
            <a:r>
              <a:rPr lang="en-AU" dirty="0" smtClean="0"/>
              <a:t>memecrunch.com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Open Innovation</a:t>
            </a:r>
            <a:endParaRPr lang="en-US" dirty="0"/>
          </a:p>
        </p:txBody>
      </p:sp>
      <p:sp>
        <p:nvSpPr>
          <p:cNvPr id="3" name="Content Placeholder 2"/>
          <p:cNvSpPr>
            <a:spLocks noGrp="1"/>
          </p:cNvSpPr>
          <p:nvPr>
            <p:ph idx="1"/>
          </p:nvPr>
        </p:nvSpPr>
        <p:spPr/>
        <p:txBody>
          <a:bodyPr/>
          <a:lstStyle/>
          <a:p>
            <a:r>
              <a:rPr lang="en-AU" dirty="0" smtClean="0"/>
              <a:t>“</a:t>
            </a:r>
            <a:r>
              <a:rPr lang="en-AU" u="sng" dirty="0" smtClean="0"/>
              <a:t>Companies</a:t>
            </a:r>
            <a:r>
              <a:rPr lang="en-AU" dirty="0" smtClean="0"/>
              <a:t> can no longer keep their own innovation secrets to themselves; ... The key success is creating, in effect, an open platform around your </a:t>
            </a:r>
            <a:r>
              <a:rPr lang="en-AU" u="sng" dirty="0" smtClean="0"/>
              <a:t>innovations</a:t>
            </a:r>
            <a:r>
              <a:rPr lang="en-AU" dirty="0" smtClean="0"/>
              <a:t> so your </a:t>
            </a:r>
            <a:r>
              <a:rPr lang="en-AU" u="sng" dirty="0" smtClean="0"/>
              <a:t>customers</a:t>
            </a:r>
            <a:r>
              <a:rPr lang="en-AU" dirty="0" smtClean="0"/>
              <a:t>, your </a:t>
            </a:r>
            <a:r>
              <a:rPr lang="en-AU" u="sng" dirty="0" smtClean="0"/>
              <a:t>employees</a:t>
            </a:r>
            <a:r>
              <a:rPr lang="en-AU" dirty="0" smtClean="0"/>
              <a:t> and even your competitors can build upon it...”</a:t>
            </a:r>
          </a:p>
          <a:p>
            <a:pPr lvl="1"/>
            <a:r>
              <a:rPr lang="en-AU" dirty="0" smtClean="0"/>
              <a:t>Randall Rothenberg, </a:t>
            </a:r>
            <a:r>
              <a:rPr lang="en-AU" dirty="0" err="1" smtClean="0"/>
              <a:t>Strategy+Business</a:t>
            </a:r>
            <a:r>
              <a:rPr lang="en-AU" dirty="0" smtClean="0"/>
              <a:t> &amp; </a:t>
            </a:r>
            <a:r>
              <a:rPr lang="en-US" dirty="0" smtClean="0"/>
              <a:t>Booz Allen</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Commercial &amp; Openness</a:t>
            </a:r>
            <a:endParaRPr lang="en-US" dirty="0"/>
          </a:p>
        </p:txBody>
      </p:sp>
      <p:sp>
        <p:nvSpPr>
          <p:cNvPr id="3" name="Content Placeholder 2"/>
          <p:cNvSpPr>
            <a:spLocks noGrp="1"/>
          </p:cNvSpPr>
          <p:nvPr>
            <p:ph idx="1"/>
          </p:nvPr>
        </p:nvSpPr>
        <p:spPr>
          <a:xfrm>
            <a:off x="6019800" y="3886200"/>
            <a:ext cx="2895600" cy="2286000"/>
          </a:xfrm>
        </p:spPr>
        <p:txBody>
          <a:bodyPr>
            <a:normAutofit/>
          </a:bodyPr>
          <a:lstStyle/>
          <a:p>
            <a:r>
              <a:rPr lang="en-AU" sz="2400" dirty="0" err="1" smtClean="0"/>
              <a:t>Rivo</a:t>
            </a:r>
            <a:r>
              <a:rPr lang="en-AU" sz="2400" dirty="0" smtClean="0"/>
              <a:t> netted $200M in 2012</a:t>
            </a:r>
          </a:p>
          <a:p>
            <a:r>
              <a:rPr lang="en-AU" sz="2400" dirty="0" smtClean="0"/>
              <a:t>$2.2B recent buyout offer</a:t>
            </a:r>
            <a:endParaRPr lang="en-US" sz="2400"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pic>
        <p:nvPicPr>
          <p:cNvPr id="1028" name="Picture 4" descr="http://static3.businessinsider.com/image/5192a95969bedd702200000a/chart-of-the-day-the-iphones-market-share-is-dead-in-the-water.jpg"/>
          <p:cNvPicPr>
            <a:picLocks noChangeAspect="1" noChangeArrowheads="1"/>
          </p:cNvPicPr>
          <p:nvPr/>
        </p:nvPicPr>
        <p:blipFill>
          <a:blip r:embed="rId3" cstate="print"/>
          <a:srcRect/>
          <a:stretch>
            <a:fillRect/>
          </a:stretch>
        </p:blipFill>
        <p:spPr bwMode="auto">
          <a:xfrm>
            <a:off x="152400" y="1752600"/>
            <a:ext cx="5689600" cy="4267200"/>
          </a:xfrm>
          <a:prstGeom prst="rect">
            <a:avLst/>
          </a:prstGeom>
          <a:noFill/>
        </p:spPr>
      </p:pic>
      <p:pic>
        <p:nvPicPr>
          <p:cNvPr id="1030" name="Picture 6" descr="http://www.thinkgeek.com/images/products/zoom/e737_angry_birds_plush.jpg"/>
          <p:cNvPicPr>
            <a:picLocks noChangeAspect="1" noChangeArrowheads="1"/>
          </p:cNvPicPr>
          <p:nvPr/>
        </p:nvPicPr>
        <p:blipFill>
          <a:blip r:embed="rId4" cstate="print"/>
          <a:srcRect/>
          <a:stretch>
            <a:fillRect/>
          </a:stretch>
        </p:blipFill>
        <p:spPr bwMode="auto">
          <a:xfrm>
            <a:off x="5867400" y="1548384"/>
            <a:ext cx="3276600" cy="208064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Open Companies</a:t>
            </a:r>
            <a:endParaRPr lang="en-US" dirty="0"/>
          </a:p>
        </p:txBody>
      </p:sp>
      <p:sp>
        <p:nvSpPr>
          <p:cNvPr id="3" name="Content Placeholder 2"/>
          <p:cNvSpPr>
            <a:spLocks noGrp="1"/>
          </p:cNvSpPr>
          <p:nvPr>
            <p:ph idx="1"/>
          </p:nvPr>
        </p:nvSpPr>
        <p:spPr>
          <a:xfrm>
            <a:off x="457200" y="3352800"/>
            <a:ext cx="8229600" cy="2819400"/>
          </a:xfrm>
        </p:spPr>
        <p:txBody>
          <a:bodyPr>
            <a:normAutofit fontScale="85000" lnSpcReduction="10000"/>
          </a:bodyPr>
          <a:lstStyle/>
          <a:p>
            <a:r>
              <a:rPr lang="en-AU" dirty="0" smtClean="0"/>
              <a:t>Self proclaimed first “open </a:t>
            </a:r>
            <a:r>
              <a:rPr lang="en-AU" dirty="0" smtClean="0"/>
              <a:t>company” (Chad </a:t>
            </a:r>
            <a:r>
              <a:rPr lang="en-AU" dirty="0" err="1" smtClean="0"/>
              <a:t>Whitacre</a:t>
            </a:r>
            <a:r>
              <a:rPr lang="en-AU" dirty="0" smtClean="0"/>
              <a:t>)</a:t>
            </a:r>
            <a:endParaRPr lang="en-AU" dirty="0" smtClean="0"/>
          </a:p>
          <a:p>
            <a:r>
              <a:rPr lang="en-AU" dirty="0" smtClean="0"/>
              <a:t>All governance, activities, information, finance, IP are public (but not customer privacy)</a:t>
            </a:r>
          </a:p>
          <a:p>
            <a:r>
              <a:rPr lang="en-AU" dirty="0" smtClean="0"/>
              <a:t>Charge as little as possible</a:t>
            </a:r>
          </a:p>
          <a:p>
            <a:r>
              <a:rPr lang="en-AU" dirty="0" smtClean="0"/>
              <a:t>Don’t compensate employees (crowd sourced salary)</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3490" name="Picture 2" descr="http://i.iinfo.cz/images/407/gittip.jpg"/>
          <p:cNvPicPr>
            <a:picLocks noChangeAspect="1" noChangeArrowheads="1"/>
          </p:cNvPicPr>
          <p:nvPr/>
        </p:nvPicPr>
        <p:blipFill>
          <a:blip r:embed="rId3" cstate="print"/>
          <a:srcRect l="9756" t="27642" r="10027" b="28455"/>
          <a:stretch>
            <a:fillRect/>
          </a:stretch>
        </p:blipFill>
        <p:spPr bwMode="auto">
          <a:xfrm>
            <a:off x="2286000" y="1447800"/>
            <a:ext cx="4724400" cy="172376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Focusing on 4 concepts</a:t>
            </a:r>
            <a:endParaRPr lang="en-US" dirty="0"/>
          </a:p>
        </p:txBody>
      </p:sp>
      <p:sp>
        <p:nvSpPr>
          <p:cNvPr id="3" name="Content Placeholder 2"/>
          <p:cNvSpPr>
            <a:spLocks noGrp="1"/>
          </p:cNvSpPr>
          <p:nvPr>
            <p:ph idx="1"/>
          </p:nvPr>
        </p:nvSpPr>
        <p:spPr/>
        <p:txBody>
          <a:bodyPr>
            <a:normAutofit fontScale="92500" lnSpcReduction="10000"/>
          </a:bodyPr>
          <a:lstStyle/>
          <a:p>
            <a:r>
              <a:rPr lang="en-AU" dirty="0" smtClean="0"/>
              <a:t>Free Culture Movement</a:t>
            </a:r>
          </a:p>
          <a:p>
            <a:endParaRPr lang="en-AU" dirty="0" smtClean="0"/>
          </a:p>
          <a:p>
            <a:r>
              <a:rPr lang="en-AU" dirty="0" smtClean="0"/>
              <a:t>Open Education</a:t>
            </a:r>
          </a:p>
          <a:p>
            <a:pPr>
              <a:buNone/>
            </a:pPr>
            <a:endParaRPr lang="en-AU" dirty="0" smtClean="0"/>
          </a:p>
          <a:p>
            <a:r>
              <a:rPr lang="en-AU" dirty="0" smtClean="0"/>
              <a:t>Open Science (Research) &amp; Data</a:t>
            </a:r>
          </a:p>
          <a:p>
            <a:endParaRPr lang="en-AU" dirty="0" smtClean="0"/>
          </a:p>
          <a:p>
            <a:r>
              <a:rPr lang="en-AU" dirty="0" smtClean="0"/>
              <a:t>the Commons</a:t>
            </a:r>
            <a:endParaRPr lang="en-AU" dirty="0" smtClean="0"/>
          </a:p>
          <a:p>
            <a:endParaRPr lang="en-AU" dirty="0" smtClean="0"/>
          </a:p>
          <a:p>
            <a:pPr lvl="1"/>
            <a:r>
              <a:rPr lang="en-AU" dirty="0" smtClean="0"/>
              <a:t>all cut across multiple “Open” facets</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Free Culture / Open Content</a:t>
            </a:r>
            <a:endParaRPr lang="en-US" dirty="0"/>
          </a:p>
        </p:txBody>
      </p:sp>
      <p:sp>
        <p:nvSpPr>
          <p:cNvPr id="3" name="Content Placeholder 2"/>
          <p:cNvSpPr>
            <a:spLocks noGrp="1"/>
          </p:cNvSpPr>
          <p:nvPr>
            <p:ph idx="1"/>
          </p:nvPr>
        </p:nvSpPr>
        <p:spPr>
          <a:xfrm>
            <a:off x="457200" y="1524001"/>
            <a:ext cx="8458200" cy="4800600"/>
          </a:xfrm>
        </p:spPr>
        <p:txBody>
          <a:bodyPr>
            <a:normAutofit fontScale="70000" lnSpcReduction="20000"/>
          </a:bodyPr>
          <a:lstStyle/>
          <a:p>
            <a:r>
              <a:rPr lang="en-AU" dirty="0" smtClean="0"/>
              <a:t>Social movement – freedom to copy, share, use and modify creative works.</a:t>
            </a:r>
          </a:p>
          <a:p>
            <a:pPr lvl="1">
              <a:buNone/>
            </a:pPr>
            <a:r>
              <a:rPr lang="en-AU" dirty="0" smtClean="0"/>
              <a:t>	“</a:t>
            </a:r>
            <a:r>
              <a:rPr lang="en-AU" sz="3100" i="1" dirty="0" smtClean="0"/>
              <a:t>Free culture artists make a point of working with their audiences instead of against them.  They inhabit the Internet as natives, instead of stumbling around in awkward space-suits made of contracts and copyrights and permission forms whose real purpose is to cause enough friction that a corporation has to be paid off to reduce it</a:t>
            </a:r>
            <a:r>
              <a:rPr lang="en-AU" sz="3100" i="1" dirty="0" smtClean="0"/>
              <a:t>.</a:t>
            </a:r>
            <a:r>
              <a:rPr lang="en-AU" dirty="0" smtClean="0"/>
              <a:t>”</a:t>
            </a:r>
          </a:p>
          <a:p>
            <a:pPr lvl="2">
              <a:buNone/>
            </a:pPr>
            <a:r>
              <a:rPr lang="en-AU" dirty="0" smtClean="0"/>
              <a:t> – posting from QuestionCopyright.org</a:t>
            </a:r>
          </a:p>
          <a:p>
            <a:pPr lvl="2">
              <a:buNone/>
            </a:pPr>
            <a:r>
              <a:rPr lang="en-AU" sz="1500" dirty="0" smtClean="0"/>
              <a:t>		</a:t>
            </a:r>
          </a:p>
          <a:p>
            <a:r>
              <a:rPr lang="en-AU" dirty="0" smtClean="0"/>
              <a:t>Lawrence </a:t>
            </a:r>
            <a:r>
              <a:rPr lang="en-AU" dirty="0" err="1" smtClean="0"/>
              <a:t>Lessig</a:t>
            </a:r>
            <a:r>
              <a:rPr lang="en-AU" dirty="0" smtClean="0"/>
              <a:t>: </a:t>
            </a:r>
            <a:r>
              <a:rPr lang="en-AU" dirty="0" smtClean="0"/>
              <a:t>“</a:t>
            </a:r>
            <a:r>
              <a:rPr lang="en-AU" b="1" dirty="0" smtClean="0"/>
              <a:t>Laws </a:t>
            </a:r>
            <a:r>
              <a:rPr lang="en-AU" b="1" dirty="0" smtClean="0"/>
              <a:t>that choke </a:t>
            </a:r>
            <a:r>
              <a:rPr lang="en-AU" b="1" dirty="0" smtClean="0"/>
              <a:t>creativity</a:t>
            </a:r>
            <a:r>
              <a:rPr lang="en-AU" dirty="0" smtClean="0"/>
              <a:t>”  (TED Talk)</a:t>
            </a:r>
          </a:p>
          <a:p>
            <a:pPr lvl="1"/>
            <a:r>
              <a:rPr lang="en-AU" dirty="0" smtClean="0"/>
              <a:t>“read-write” </a:t>
            </a:r>
            <a:r>
              <a:rPr lang="en-AU" dirty="0" err="1" smtClean="0"/>
              <a:t>vs</a:t>
            </a:r>
            <a:r>
              <a:rPr lang="en-AU" dirty="0" smtClean="0"/>
              <a:t> “read-only” culture</a:t>
            </a:r>
            <a:endParaRPr lang="en-AU" dirty="0" smtClean="0"/>
          </a:p>
          <a:p>
            <a:r>
              <a:rPr lang="en-AU" dirty="0" smtClean="0"/>
              <a:t>Sparked:  US Sonny Bono Copyright Term Extension Act (CTEA) 1998</a:t>
            </a:r>
          </a:p>
          <a:p>
            <a:r>
              <a:rPr lang="en-AU" dirty="0" smtClean="0"/>
              <a:t>Creative Commons NFP established 2001</a:t>
            </a:r>
          </a:p>
          <a:p>
            <a:pPr lvl="1"/>
            <a:r>
              <a:rPr lang="en-AU" dirty="0" smtClean="0"/>
              <a:t>Licenses in 2002.  Protects reuse, distribution, building upon.</a:t>
            </a:r>
          </a:p>
          <a:p>
            <a:pPr lvl="1"/>
            <a:r>
              <a:rPr lang="en-AU" dirty="0" smtClean="0"/>
              <a:t>A science/research strand since 2004 (</a:t>
            </a:r>
            <a:r>
              <a:rPr lang="en-AU" dirty="0" err="1" smtClean="0"/>
              <a:t>PLoS</a:t>
            </a:r>
            <a:r>
              <a:rPr lang="en-AU" dirty="0" smtClean="0"/>
              <a:t>, </a:t>
            </a:r>
            <a:r>
              <a:rPr lang="en-AU" dirty="0" err="1" smtClean="0"/>
              <a:t>BioMed</a:t>
            </a:r>
            <a:r>
              <a:rPr lang="en-AU" dirty="0" smtClean="0"/>
              <a:t> Central, Nature)</a:t>
            </a:r>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Open Education</a:t>
            </a:r>
            <a:endParaRPr lang="en-US" dirty="0"/>
          </a:p>
        </p:txBody>
      </p:sp>
      <p:sp>
        <p:nvSpPr>
          <p:cNvPr id="3" name="Content Placeholder 2"/>
          <p:cNvSpPr>
            <a:spLocks noGrp="1"/>
          </p:cNvSpPr>
          <p:nvPr>
            <p:ph idx="1"/>
          </p:nvPr>
        </p:nvSpPr>
        <p:spPr>
          <a:xfrm>
            <a:off x="457200" y="1646237"/>
            <a:ext cx="5257800" cy="4525963"/>
          </a:xfrm>
        </p:spPr>
        <p:txBody>
          <a:bodyPr>
            <a:normAutofit fontScale="70000" lnSpcReduction="20000"/>
          </a:bodyPr>
          <a:lstStyle/>
          <a:p>
            <a:r>
              <a:rPr lang="en-AU" dirty="0" smtClean="0"/>
              <a:t>“</a:t>
            </a:r>
            <a:r>
              <a:rPr lang="en-AU" i="1" dirty="0" smtClean="0"/>
              <a:t>The </a:t>
            </a:r>
            <a:r>
              <a:rPr lang="en-AU" i="1" dirty="0" smtClean="0"/>
              <a:t>world becomes </a:t>
            </a:r>
            <a:r>
              <a:rPr lang="en-AU" i="1" dirty="0" smtClean="0"/>
              <a:t>more complex and interconnected at a lightning-fast pace, </a:t>
            </a:r>
            <a:r>
              <a:rPr lang="en-AU" i="1" dirty="0" smtClean="0"/>
              <a:t>and almost </a:t>
            </a:r>
            <a:r>
              <a:rPr lang="en-AU" i="1" dirty="0" smtClean="0"/>
              <a:t>every serious social issue requires an engaged public that is </a:t>
            </a:r>
            <a:r>
              <a:rPr lang="en-AU" i="1" dirty="0" smtClean="0"/>
              <a:t>not only </a:t>
            </a:r>
            <a:r>
              <a:rPr lang="en-AU" i="1" dirty="0" smtClean="0"/>
              <a:t>traditionally literate, but adept in a new, systemic </a:t>
            </a:r>
            <a:r>
              <a:rPr lang="en-AU" i="1" dirty="0" smtClean="0"/>
              <a:t>literacy.  </a:t>
            </a:r>
            <a:r>
              <a:rPr lang="en-AU" i="1" dirty="0" smtClean="0"/>
              <a:t>...</a:t>
            </a:r>
            <a:br>
              <a:rPr lang="en-AU" i="1" dirty="0" smtClean="0"/>
            </a:br>
            <a:r>
              <a:rPr lang="en-AU" i="1" dirty="0" smtClean="0"/>
              <a:t/>
            </a:r>
            <a:br>
              <a:rPr lang="en-AU" i="1" dirty="0" smtClean="0"/>
            </a:br>
            <a:r>
              <a:rPr lang="en-AU" i="1" dirty="0" smtClean="0"/>
              <a:t>It </a:t>
            </a:r>
            <a:r>
              <a:rPr lang="en-AU" i="1" dirty="0" smtClean="0"/>
              <a:t>is also unlikely that sufficient </a:t>
            </a:r>
            <a:r>
              <a:rPr lang="en-AU" i="1" dirty="0" smtClean="0"/>
              <a:t>resources will </a:t>
            </a:r>
            <a:r>
              <a:rPr lang="en-AU" i="1" dirty="0" smtClean="0"/>
              <a:t>be available to build enough new campuses to meet the </a:t>
            </a:r>
            <a:r>
              <a:rPr lang="en-AU" i="1" dirty="0" smtClean="0"/>
              <a:t>growing demand </a:t>
            </a:r>
            <a:r>
              <a:rPr lang="en-AU" i="1" dirty="0" smtClean="0"/>
              <a:t>for higher </a:t>
            </a:r>
            <a:r>
              <a:rPr lang="en-AU" i="1" dirty="0" smtClean="0"/>
              <a:t>education ...</a:t>
            </a:r>
            <a:br>
              <a:rPr lang="en-AU" i="1" dirty="0" smtClean="0"/>
            </a:br>
            <a:r>
              <a:rPr lang="en-AU" i="1" dirty="0" smtClean="0"/>
              <a:t/>
            </a:r>
            <a:br>
              <a:rPr lang="en-AU" i="1" dirty="0" smtClean="0"/>
            </a:br>
            <a:r>
              <a:rPr lang="en-AU" i="1" dirty="0" smtClean="0"/>
              <a:t>Nor </a:t>
            </a:r>
            <a:r>
              <a:rPr lang="en-AU" i="1" dirty="0" smtClean="0"/>
              <a:t>is it likely </a:t>
            </a:r>
            <a:r>
              <a:rPr lang="en-AU" i="1" dirty="0" smtClean="0"/>
              <a:t>that current </a:t>
            </a:r>
            <a:r>
              <a:rPr lang="en-AU" i="1" dirty="0" smtClean="0"/>
              <a:t>methods of teaching and learning will suffice to prepare </a:t>
            </a:r>
            <a:r>
              <a:rPr lang="en-AU" i="1" dirty="0" smtClean="0"/>
              <a:t>students for </a:t>
            </a:r>
            <a:r>
              <a:rPr lang="en-AU" i="1" dirty="0" smtClean="0"/>
              <a:t>the lives they will lead in the twenty-first century</a:t>
            </a:r>
            <a:r>
              <a:rPr lang="en-AU" i="1" dirty="0" smtClean="0"/>
              <a:t>.</a:t>
            </a:r>
            <a:r>
              <a:rPr lang="en-AU" dirty="0" smtClean="0"/>
              <a:t>”</a:t>
            </a:r>
            <a:endParaRPr lang="en-US" dirty="0"/>
          </a:p>
        </p:txBody>
      </p:sp>
      <p:sp>
        <p:nvSpPr>
          <p:cNvPr id="4" name="Footer Placeholder 3"/>
          <p:cNvSpPr>
            <a:spLocks noGrp="1"/>
          </p:cNvSpPr>
          <p:nvPr>
            <p:ph type="ftr" sz="quarter" idx="11"/>
          </p:nvPr>
        </p:nvSpPr>
        <p:spPr/>
        <p:txBody>
          <a:bodyPr/>
          <a:lstStyle/>
          <a:p>
            <a:r>
              <a:rPr lang="en-US" smtClean="0"/>
              <a:t>Lyle.Winton@vu.edu.au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56322" name="Picture 2"/>
          <p:cNvPicPr>
            <a:picLocks noChangeAspect="1" noChangeArrowheads="1"/>
          </p:cNvPicPr>
          <p:nvPr/>
        </p:nvPicPr>
        <p:blipFill>
          <a:blip r:embed="rId3" cstate="print"/>
          <a:srcRect l="30469" r="30469"/>
          <a:stretch>
            <a:fillRect/>
          </a:stretch>
        </p:blipFill>
        <p:spPr bwMode="auto">
          <a:xfrm>
            <a:off x="5638800" y="1600200"/>
            <a:ext cx="3225800" cy="48387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14623</TotalTime>
  <Words>1608</Words>
  <Application>Microsoft Office PowerPoint</Application>
  <PresentationFormat>On-screen Show (4:3)</PresentationFormat>
  <Paragraphs>229</Paragraphs>
  <Slides>23</Slides>
  <Notes>12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Open Movement(s)</vt:lpstr>
      <vt:lpstr>Origins ?</vt:lpstr>
      <vt:lpstr>Many Facets</vt:lpstr>
      <vt:lpstr>Open Innovation</vt:lpstr>
      <vt:lpstr>Commercial &amp; Openness</vt:lpstr>
      <vt:lpstr>Open Companies</vt:lpstr>
      <vt:lpstr>Focusing on 4 concepts</vt:lpstr>
      <vt:lpstr>Free Culture / Open Content</vt:lpstr>
      <vt:lpstr>Open Education</vt:lpstr>
      <vt:lpstr>Is this a Human Right?</vt:lpstr>
      <vt:lpstr>Is this a Human Right?</vt:lpstr>
      <vt:lpstr>Is this a Human Right?</vt:lpstr>
      <vt:lpstr>Is this a Human Right?</vt:lpstr>
      <vt:lpstr>Is this a Human Right?</vt:lpstr>
      <vt:lpstr>Open Science</vt:lpstr>
      <vt:lpstr>“Man Thinking”</vt:lpstr>
      <vt:lpstr>Open Data</vt:lpstr>
      <vt:lpstr>Open Data</vt:lpstr>
      <vt:lpstr>Open Data</vt:lpstr>
      <vt:lpstr>the Commons</vt:lpstr>
      <vt:lpstr>Commons Ecosystem (2008) Heather Ford, iCommons</vt:lpstr>
      <vt:lpstr>the Commons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Lyle Winton</cp:lastModifiedBy>
  <cp:revision>214</cp:revision>
  <dcterms:created xsi:type="dcterms:W3CDTF">2011-11-06T22:51:59Z</dcterms:created>
  <dcterms:modified xsi:type="dcterms:W3CDTF">2013-11-06T13:28:06Z</dcterms:modified>
</cp:coreProperties>
</file>